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3"/>
  </p:notesMasterIdLst>
  <p:sldIdLst>
    <p:sldId id="256" r:id="rId2"/>
    <p:sldId id="257" r:id="rId3"/>
    <p:sldId id="258" r:id="rId4"/>
    <p:sldId id="259" r:id="rId5"/>
    <p:sldId id="264" r:id="rId6"/>
    <p:sldId id="260" r:id="rId7"/>
    <p:sldId id="261" r:id="rId8"/>
    <p:sldId id="262" r:id="rId9"/>
    <p:sldId id="304" r:id="rId10"/>
    <p:sldId id="263" r:id="rId11"/>
    <p:sldId id="266" r:id="rId12"/>
    <p:sldId id="265" r:id="rId13"/>
    <p:sldId id="267" r:id="rId14"/>
    <p:sldId id="268" r:id="rId15"/>
    <p:sldId id="269" r:id="rId16"/>
    <p:sldId id="271" r:id="rId17"/>
    <p:sldId id="270" r:id="rId18"/>
    <p:sldId id="272" r:id="rId19"/>
    <p:sldId id="273" r:id="rId20"/>
    <p:sldId id="274" r:id="rId21"/>
    <p:sldId id="275" r:id="rId22"/>
    <p:sldId id="276" r:id="rId23"/>
    <p:sldId id="277" r:id="rId24"/>
    <p:sldId id="305" r:id="rId25"/>
    <p:sldId id="278" r:id="rId26"/>
    <p:sldId id="281" r:id="rId27"/>
    <p:sldId id="279" r:id="rId28"/>
    <p:sldId id="280" r:id="rId29"/>
    <p:sldId id="306" r:id="rId30"/>
    <p:sldId id="284" r:id="rId31"/>
    <p:sldId id="282" r:id="rId32"/>
    <p:sldId id="283" r:id="rId33"/>
    <p:sldId id="289" r:id="rId34"/>
    <p:sldId id="285" r:id="rId35"/>
    <p:sldId id="286" r:id="rId36"/>
    <p:sldId id="287" r:id="rId37"/>
    <p:sldId id="288" r:id="rId38"/>
    <p:sldId id="290" r:id="rId39"/>
    <p:sldId id="294" r:id="rId40"/>
    <p:sldId id="291" r:id="rId41"/>
    <p:sldId id="292" r:id="rId42"/>
    <p:sldId id="293" r:id="rId43"/>
    <p:sldId id="298" r:id="rId44"/>
    <p:sldId id="295" r:id="rId45"/>
    <p:sldId id="296" r:id="rId46"/>
    <p:sldId id="297" r:id="rId47"/>
    <p:sldId id="299" r:id="rId48"/>
    <p:sldId id="300" r:id="rId49"/>
    <p:sldId id="301" r:id="rId50"/>
    <p:sldId id="302" r:id="rId51"/>
    <p:sldId id="303"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D85"/>
    <a:srgbClr val="3399FF"/>
    <a:srgbClr val="3041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72" y="88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FC71E9-ED3F-4DCE-8450-9A1F070E1977}" type="datetimeFigureOut">
              <a:rPr lang="en-US" smtClean="0"/>
              <a:pPr/>
              <a:t>11/8/2016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16027C-129C-48ED-87D1-C981FFF83C65}" type="slidenum">
              <a:rPr lang="en-US" smtClean="0"/>
              <a:pPr/>
              <a:t>‹#›</a:t>
            </a:fld>
            <a:endParaRPr lang="en-US"/>
          </a:p>
        </p:txBody>
      </p:sp>
    </p:spTree>
    <p:extLst>
      <p:ext uri="{BB962C8B-B14F-4D97-AF65-F5344CB8AC3E}">
        <p14:creationId xmlns:p14="http://schemas.microsoft.com/office/powerpoint/2010/main" val="1443078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16027C-129C-48ED-87D1-C981FFF83C65}" type="slidenum">
              <a:rPr lang="en-US" smtClean="0"/>
              <a:pPr/>
              <a:t>32</a:t>
            </a:fld>
            <a:endParaRPr lang="en-US"/>
          </a:p>
        </p:txBody>
      </p:sp>
    </p:spTree>
    <p:extLst>
      <p:ext uri="{BB962C8B-B14F-4D97-AF65-F5344CB8AC3E}">
        <p14:creationId xmlns:p14="http://schemas.microsoft.com/office/powerpoint/2010/main" val="3819010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16027C-129C-48ED-87D1-C981FFF83C65}" type="slidenum">
              <a:rPr lang="en-US" smtClean="0"/>
              <a:pPr/>
              <a:t>33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4BBF3846-35EA-448F-8A32-3CB3414E1734}" type="datetimeFigureOut">
              <a:rPr lang="en-US" smtClean="0"/>
              <a:pPr/>
              <a:t>11/8/2016</a:t>
            </a:fld>
            <a:endParaRPr lang="en-US"/>
          </a:p>
        </p:txBody>
      </p:sp>
      <p:sp>
        <p:nvSpPr>
          <p:cNvPr id="17" name="Slide Number Placeholder 16"/>
          <p:cNvSpPr>
            <a:spLocks noGrp="1"/>
          </p:cNvSpPr>
          <p:nvPr>
            <p:ph type="sldNum" sz="quarter" idx="11"/>
          </p:nvPr>
        </p:nvSpPr>
        <p:spPr/>
        <p:txBody>
          <a:bodyPr/>
          <a:lstStyle/>
          <a:p>
            <a:fld id="{EE12C49D-C4E0-413D-9CD7-43E3999F9487}" type="slidenum">
              <a:rPr lang="en-US" smtClean="0"/>
              <a:pPr/>
              <a:t>‹#›</a:t>
            </a:fld>
            <a:endParaRPr lang="en-US"/>
          </a:p>
        </p:txBody>
      </p:sp>
      <p:sp>
        <p:nvSpPr>
          <p:cNvPr id="19" name="Footer Placeholder 1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BF3846-35EA-448F-8A32-3CB3414E1734}" type="datetimeFigureOut">
              <a:rPr lang="en-US" smtClean="0"/>
              <a:pPr/>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12C49D-C4E0-413D-9CD7-43E3999F948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BF3846-35EA-448F-8A32-3CB3414E1734}" type="datetimeFigureOut">
              <a:rPr lang="en-US" smtClean="0"/>
              <a:pPr/>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12C49D-C4E0-413D-9CD7-43E3999F9487}" type="slidenum">
              <a:rPr lang="en-US" smtClean="0"/>
              <a:pPr/>
              <a:t>‹#›</a:t>
            </a:fld>
            <a:endParaRPr lang="en-US"/>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4BBF3846-35EA-448F-8A32-3CB3414E1734}" type="datetimeFigureOut">
              <a:rPr lang="en-US" smtClean="0"/>
              <a:pPr/>
              <a:t>11/8/2016</a:t>
            </a:fld>
            <a:endParaRPr lang="en-US"/>
          </a:p>
        </p:txBody>
      </p:sp>
      <p:sp>
        <p:nvSpPr>
          <p:cNvPr id="12" name="Slide Number Placeholder 11"/>
          <p:cNvSpPr>
            <a:spLocks noGrp="1"/>
          </p:cNvSpPr>
          <p:nvPr>
            <p:ph type="sldNum" sz="quarter" idx="15"/>
          </p:nvPr>
        </p:nvSpPr>
        <p:spPr/>
        <p:txBody>
          <a:bodyPr/>
          <a:lstStyle/>
          <a:p>
            <a:fld id="{EE12C49D-C4E0-413D-9CD7-43E3999F9487}" type="slidenum">
              <a:rPr lang="en-US" smtClean="0"/>
              <a:pPr/>
              <a:t>‹#›</a:t>
            </a:fld>
            <a:endParaRPr lang="en-US"/>
          </a:p>
        </p:txBody>
      </p:sp>
      <p:sp>
        <p:nvSpPr>
          <p:cNvPr id="13" name="Footer Placeholder 12"/>
          <p:cNvSpPr>
            <a:spLocks noGrp="1"/>
          </p:cNvSpPr>
          <p:nvPr>
            <p:ph type="ftr" sz="quarter" idx="16"/>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4BBF3846-35EA-448F-8A32-3CB3414E1734}" type="datetimeFigureOut">
              <a:rPr lang="en-US" smtClean="0"/>
              <a:pPr/>
              <a:t>11/8/2016</a:t>
            </a:fld>
            <a:endParaRPr lang="en-US"/>
          </a:p>
        </p:txBody>
      </p:sp>
      <p:sp>
        <p:nvSpPr>
          <p:cNvPr id="14" name="Slide Number Placeholder 13"/>
          <p:cNvSpPr>
            <a:spLocks noGrp="1"/>
          </p:cNvSpPr>
          <p:nvPr>
            <p:ph type="sldNum" sz="quarter" idx="11"/>
          </p:nvPr>
        </p:nvSpPr>
        <p:spPr/>
        <p:txBody>
          <a:bodyPr/>
          <a:lstStyle/>
          <a:p>
            <a:fld id="{EE12C49D-C4E0-413D-9CD7-43E3999F9487}" type="slidenum">
              <a:rPr lang="en-US" smtClean="0"/>
              <a:pPr/>
              <a:t>‹#›</a:t>
            </a:fld>
            <a:endParaRPr lang="en-US"/>
          </a:p>
        </p:txBody>
      </p:sp>
      <p:sp>
        <p:nvSpPr>
          <p:cNvPr id="15" name="Footer Placeholder 14"/>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4BBF3846-35EA-448F-8A32-3CB3414E1734}" type="datetimeFigureOut">
              <a:rPr lang="en-US" smtClean="0"/>
              <a:pPr/>
              <a:t>11/8/2016</a:t>
            </a:fld>
            <a:endParaRPr lang="en-US"/>
          </a:p>
        </p:txBody>
      </p:sp>
      <p:sp>
        <p:nvSpPr>
          <p:cNvPr id="12" name="Slide Number Placeholder 11"/>
          <p:cNvSpPr>
            <a:spLocks noGrp="1"/>
          </p:cNvSpPr>
          <p:nvPr>
            <p:ph type="sldNum" sz="quarter" idx="16"/>
          </p:nvPr>
        </p:nvSpPr>
        <p:spPr/>
        <p:txBody>
          <a:bodyPr/>
          <a:lstStyle/>
          <a:p>
            <a:fld id="{EE12C49D-C4E0-413D-9CD7-43E3999F9487}" type="slidenum">
              <a:rPr lang="en-US" smtClean="0"/>
              <a:pPr/>
              <a:t>‹#›</a:t>
            </a:fld>
            <a:endParaRPr lang="en-US"/>
          </a:p>
        </p:txBody>
      </p:sp>
      <p:sp>
        <p:nvSpPr>
          <p:cNvPr id="13" name="Footer Placeholder 12"/>
          <p:cNvSpPr>
            <a:spLocks noGrp="1"/>
          </p:cNvSpPr>
          <p:nvPr>
            <p:ph type="ftr" sz="quarter" idx="17"/>
          </p:nvPr>
        </p:nvSpPr>
        <p:spPr/>
        <p:txBody>
          <a:bodyPr/>
          <a:lstStyle/>
          <a:p>
            <a:endParaRPr lang="en-US"/>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4BBF3846-35EA-448F-8A32-3CB3414E1734}" type="datetimeFigureOut">
              <a:rPr lang="en-US" smtClean="0"/>
              <a:pPr/>
              <a:t>11/8/2016</a:t>
            </a:fld>
            <a:endParaRPr lang="en-US"/>
          </a:p>
        </p:txBody>
      </p:sp>
      <p:sp>
        <p:nvSpPr>
          <p:cNvPr id="12" name="Slide Number Placeholder 11"/>
          <p:cNvSpPr>
            <a:spLocks noGrp="1"/>
          </p:cNvSpPr>
          <p:nvPr>
            <p:ph type="sldNum" sz="quarter" idx="17"/>
          </p:nvPr>
        </p:nvSpPr>
        <p:spPr/>
        <p:txBody>
          <a:bodyPr/>
          <a:lstStyle/>
          <a:p>
            <a:fld id="{EE12C49D-C4E0-413D-9CD7-43E3999F9487}" type="slidenum">
              <a:rPr lang="en-US" smtClean="0"/>
              <a:pPr/>
              <a:t>‹#›</a:t>
            </a:fld>
            <a:endParaRPr lang="en-US"/>
          </a:p>
        </p:txBody>
      </p:sp>
      <p:sp>
        <p:nvSpPr>
          <p:cNvPr id="13" name="Footer Placeholder 12"/>
          <p:cNvSpPr>
            <a:spLocks noGrp="1"/>
          </p:cNvSpPr>
          <p:nvPr>
            <p:ph type="ftr" sz="quarter" idx="18"/>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4BBF3846-35EA-448F-8A32-3CB3414E1734}" type="datetimeFigureOut">
              <a:rPr lang="en-US" smtClean="0"/>
              <a:pPr/>
              <a:t>11/8/2016</a:t>
            </a:fld>
            <a:endParaRPr lang="en-US"/>
          </a:p>
        </p:txBody>
      </p:sp>
      <p:sp>
        <p:nvSpPr>
          <p:cNvPr id="16" name="Slide Number Placeholder 15"/>
          <p:cNvSpPr>
            <a:spLocks noGrp="1"/>
          </p:cNvSpPr>
          <p:nvPr>
            <p:ph type="sldNum" sz="quarter" idx="11"/>
          </p:nvPr>
        </p:nvSpPr>
        <p:spPr/>
        <p:txBody>
          <a:bodyPr/>
          <a:lstStyle/>
          <a:p>
            <a:fld id="{EE12C49D-C4E0-413D-9CD7-43E3999F9487}"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4BBF3846-35EA-448F-8A32-3CB3414E1734}" type="datetimeFigureOut">
              <a:rPr lang="en-US" smtClean="0"/>
              <a:pPr/>
              <a:t>11/8/2016</a:t>
            </a:fld>
            <a:endParaRPr lang="en-US"/>
          </a:p>
        </p:txBody>
      </p:sp>
      <p:sp>
        <p:nvSpPr>
          <p:cNvPr id="8" name="Slide Number Placeholder 7"/>
          <p:cNvSpPr>
            <a:spLocks noGrp="1"/>
          </p:cNvSpPr>
          <p:nvPr>
            <p:ph type="sldNum" sz="quarter" idx="11"/>
          </p:nvPr>
        </p:nvSpPr>
        <p:spPr/>
        <p:txBody>
          <a:bodyPr/>
          <a:lstStyle/>
          <a:p>
            <a:fld id="{EE12C49D-C4E0-413D-9CD7-43E3999F9487}"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4BBF3846-35EA-448F-8A32-3CB3414E1734}" type="datetimeFigureOut">
              <a:rPr lang="en-US" smtClean="0"/>
              <a:pPr/>
              <a:t>11/8/2016</a:t>
            </a:fld>
            <a:endParaRPr lang="en-US"/>
          </a:p>
        </p:txBody>
      </p:sp>
      <p:sp>
        <p:nvSpPr>
          <p:cNvPr id="19" name="Slide Number Placeholder 18"/>
          <p:cNvSpPr>
            <a:spLocks noGrp="1"/>
          </p:cNvSpPr>
          <p:nvPr>
            <p:ph type="sldNum" sz="quarter" idx="16"/>
          </p:nvPr>
        </p:nvSpPr>
        <p:spPr/>
        <p:txBody>
          <a:bodyPr/>
          <a:lstStyle/>
          <a:p>
            <a:fld id="{EE12C49D-C4E0-413D-9CD7-43E3999F9487}" type="slidenum">
              <a:rPr lang="en-US" smtClean="0"/>
              <a:pPr/>
              <a:t>‹#›</a:t>
            </a:fld>
            <a:endParaRPr lang="en-US"/>
          </a:p>
        </p:txBody>
      </p:sp>
      <p:sp>
        <p:nvSpPr>
          <p:cNvPr id="23" name="Footer Placeholder 22"/>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fld id="{4BBF3846-35EA-448F-8A32-3CB3414E1734}" type="datetimeFigureOut">
              <a:rPr lang="en-US" smtClean="0"/>
              <a:pPr/>
              <a:t>11/8/2016</a:t>
            </a:fld>
            <a:endParaRPr lang="en-US"/>
          </a:p>
        </p:txBody>
      </p:sp>
      <p:sp>
        <p:nvSpPr>
          <p:cNvPr id="14" name="Slide Number Placeholder 13"/>
          <p:cNvSpPr>
            <a:spLocks noGrp="1"/>
          </p:cNvSpPr>
          <p:nvPr>
            <p:ph type="sldNum" sz="quarter" idx="15"/>
          </p:nvPr>
        </p:nvSpPr>
        <p:spPr>
          <a:xfrm>
            <a:off x="4038600" y="6172200"/>
            <a:ext cx="1066800" cy="304800"/>
          </a:xfrm>
        </p:spPr>
        <p:txBody>
          <a:bodyPr/>
          <a:lstStyle/>
          <a:p>
            <a:fld id="{EE12C49D-C4E0-413D-9CD7-43E3999F9487}" type="slidenum">
              <a:rPr lang="en-US" smtClean="0"/>
              <a:pPr/>
              <a:t>‹#›</a:t>
            </a:fld>
            <a:endParaRPr lang="en-US"/>
          </a:p>
        </p:txBody>
      </p:sp>
      <p:sp>
        <p:nvSpPr>
          <p:cNvPr id="15" name="Footer Placeholder 14"/>
          <p:cNvSpPr>
            <a:spLocks noGrp="1"/>
          </p:cNvSpPr>
          <p:nvPr>
            <p:ph type="ftr" sz="quarter" idx="16"/>
          </p:nvPr>
        </p:nvSpPr>
        <p:spPr>
          <a:xfrm>
            <a:off x="1447800" y="6486525"/>
            <a:ext cx="6248400" cy="29210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4BBF3846-35EA-448F-8A32-3CB3414E1734}" type="datetimeFigureOut">
              <a:rPr lang="en-US" smtClean="0"/>
              <a:pPr/>
              <a:t>11/8/2016</a:t>
            </a:fld>
            <a:endParaRPr lang="en-US"/>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EE12C49D-C4E0-413D-9CD7-43E3999F9487}" type="slidenum">
              <a:rPr lang="en-US" smtClean="0"/>
              <a:pPr/>
              <a:t>‹#›</a:t>
            </a:fld>
            <a:endParaRPr lang="en-US"/>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How Theatre Began: Theatre History Overview</a:t>
            </a:r>
            <a:endParaRPr lang="en-US" dirty="0"/>
          </a:p>
        </p:txBody>
      </p:sp>
      <p:sp>
        <p:nvSpPr>
          <p:cNvPr id="2" name="Title 1"/>
          <p:cNvSpPr>
            <a:spLocks noGrp="1"/>
          </p:cNvSpPr>
          <p:nvPr>
            <p:ph type="title"/>
          </p:nvPr>
        </p:nvSpPr>
        <p:spPr/>
        <p:txBody>
          <a:bodyPr/>
          <a:lstStyle/>
          <a:p>
            <a:r>
              <a:rPr lang="en-US" dirty="0" smtClean="0"/>
              <a:t>Theatre History</a:t>
            </a:r>
            <a:endParaRPr lang="en-US" dirty="0"/>
          </a:p>
        </p:txBody>
      </p:sp>
    </p:spTree>
    <p:extLst>
      <p:ext uri="{BB962C8B-B14F-4D97-AF65-F5344CB8AC3E}">
        <p14:creationId xmlns:p14="http://schemas.microsoft.com/office/powerpoint/2010/main" val="6314521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pPr marL="346075" lvl="0" indent="-346075" algn="l"/>
            <a:r>
              <a:rPr lang="en-US" dirty="0" smtClean="0"/>
              <a:t>H. Fall </a:t>
            </a:r>
            <a:r>
              <a:rPr lang="en-US" dirty="0"/>
              <a:t>of </a:t>
            </a:r>
            <a:r>
              <a:rPr lang="en-US" dirty="0" smtClean="0"/>
              <a:t>Greece–</a:t>
            </a:r>
            <a:r>
              <a:rPr lang="en-US" b="1" u="sng" dirty="0" smtClean="0">
                <a:solidFill>
                  <a:schemeClr val="accent4">
                    <a:lumMod val="75000"/>
                  </a:schemeClr>
                </a:solidFill>
              </a:rPr>
              <a:t>336</a:t>
            </a:r>
            <a:r>
              <a:rPr lang="en-US" b="1" dirty="0"/>
              <a:t> </a:t>
            </a:r>
            <a:r>
              <a:rPr lang="en-US" dirty="0" smtClean="0"/>
              <a:t>B.C</a:t>
            </a:r>
            <a:r>
              <a:rPr lang="en-US" b="1" dirty="0" smtClean="0"/>
              <a:t>.</a:t>
            </a:r>
            <a:r>
              <a:rPr lang="en-US" dirty="0" smtClean="0"/>
              <a:t>, </a:t>
            </a:r>
            <a:r>
              <a:rPr lang="en-US" dirty="0"/>
              <a:t>Romans took over Greece and it’s theatre, basically expanding it and making it bigger.</a:t>
            </a:r>
            <a:endParaRPr lang="en-US" sz="1400" dirty="0"/>
          </a:p>
          <a:p>
            <a:pPr marL="800100" lvl="0" indent="-342900" algn="l">
              <a:buFont typeface="Arial" pitchFamily="34" charset="0"/>
              <a:buChar char="•"/>
            </a:pPr>
            <a:r>
              <a:rPr lang="en-US" dirty="0"/>
              <a:t>Romans liked spectacle and gore.  Their theatre reflected this.</a:t>
            </a:r>
            <a:endParaRPr lang="en-US" sz="1400" dirty="0"/>
          </a:p>
          <a:p>
            <a:pPr marL="800100" lvl="0" indent="-342900" algn="l">
              <a:buFont typeface="Arial" pitchFamily="34" charset="0"/>
              <a:buChar char="•"/>
            </a:pPr>
            <a:r>
              <a:rPr lang="en-US" dirty="0"/>
              <a:t>Two playwrights emerged: </a:t>
            </a:r>
            <a:r>
              <a:rPr lang="en-US" b="1" u="sng" dirty="0">
                <a:solidFill>
                  <a:schemeClr val="accent4">
                    <a:lumMod val="75000"/>
                  </a:schemeClr>
                </a:solidFill>
              </a:rPr>
              <a:t>Seneca</a:t>
            </a:r>
            <a:r>
              <a:rPr lang="en-US" dirty="0"/>
              <a:t> and </a:t>
            </a:r>
            <a:r>
              <a:rPr lang="en-US" b="1" u="sng" dirty="0">
                <a:solidFill>
                  <a:schemeClr val="accent4">
                    <a:lumMod val="75000"/>
                  </a:schemeClr>
                </a:solidFill>
              </a:rPr>
              <a:t>Plautus</a:t>
            </a:r>
            <a:r>
              <a:rPr lang="en-US" u="sng" dirty="0">
                <a:solidFill>
                  <a:schemeClr val="accent4">
                    <a:lumMod val="75000"/>
                  </a:schemeClr>
                </a:solidFill>
              </a:rPr>
              <a:t>.  </a:t>
            </a:r>
            <a:endParaRPr lang="en-US" sz="1400" u="sng" dirty="0">
              <a:solidFill>
                <a:schemeClr val="accent4">
                  <a:lumMod val="75000"/>
                </a:schemeClr>
              </a:solidFill>
            </a:endParaRPr>
          </a:p>
          <a:p>
            <a:pPr marL="800100" lvl="0" indent="-342900" algn="l">
              <a:buFont typeface="Arial" pitchFamily="34" charset="0"/>
              <a:buChar char="•"/>
            </a:pPr>
            <a:r>
              <a:rPr lang="en-US" dirty="0"/>
              <a:t>Seneca: Adapted </a:t>
            </a:r>
            <a:r>
              <a:rPr lang="en-US" b="1" u="sng" dirty="0">
                <a:solidFill>
                  <a:schemeClr val="accent4">
                    <a:lumMod val="75000"/>
                  </a:schemeClr>
                </a:solidFill>
              </a:rPr>
              <a:t>Greek</a:t>
            </a:r>
            <a:r>
              <a:rPr lang="en-US" dirty="0"/>
              <a:t> plays, like </a:t>
            </a:r>
            <a:r>
              <a:rPr lang="en-US" i="1" dirty="0"/>
              <a:t>Medea</a:t>
            </a:r>
            <a:endParaRPr lang="en-US" sz="1400" dirty="0"/>
          </a:p>
          <a:p>
            <a:pPr marL="800100" lvl="0" indent="-342900" algn="l">
              <a:buFont typeface="Arial" pitchFamily="34" charset="0"/>
              <a:buChar char="•"/>
            </a:pPr>
            <a:r>
              <a:rPr lang="en-US" dirty="0"/>
              <a:t>Plautus: Comedic playwright who used </a:t>
            </a:r>
            <a:r>
              <a:rPr lang="en-US" b="1" u="sng" dirty="0">
                <a:solidFill>
                  <a:schemeClr val="accent4">
                    <a:lumMod val="75000"/>
                  </a:schemeClr>
                </a:solidFill>
              </a:rPr>
              <a:t>stock </a:t>
            </a:r>
            <a:r>
              <a:rPr lang="en-US" b="1" u="sng" dirty="0" smtClean="0">
                <a:solidFill>
                  <a:schemeClr val="accent4">
                    <a:lumMod val="75000"/>
                  </a:schemeClr>
                </a:solidFill>
              </a:rPr>
              <a:t>characters, characters </a:t>
            </a:r>
            <a:r>
              <a:rPr lang="en-US" b="1" u="sng" dirty="0">
                <a:solidFill>
                  <a:schemeClr val="accent4">
                    <a:lumMod val="75000"/>
                  </a:schemeClr>
                </a:solidFill>
              </a:rPr>
              <a:t>who the audience recognized and were used in many plays. </a:t>
            </a:r>
            <a:endParaRPr lang="en-US" sz="1400" u="sng" dirty="0">
              <a:solidFill>
                <a:schemeClr val="accent4">
                  <a:lumMod val="75000"/>
                </a:schemeClr>
              </a:solidFill>
            </a:endParaRPr>
          </a:p>
          <a:p>
            <a:pPr marL="800100" lvl="1" indent="-342900" algn="l">
              <a:buFont typeface="Arial" pitchFamily="34" charset="0"/>
              <a:buChar char="•"/>
            </a:pPr>
            <a:r>
              <a:rPr lang="en-US" dirty="0"/>
              <a:t>Roman comedy was very vulgar and domestic</a:t>
            </a:r>
            <a:r>
              <a:rPr lang="en-US" dirty="0" smtClean="0"/>
              <a:t>.</a:t>
            </a:r>
            <a:endParaRPr lang="en-US" sz="1400" dirty="0"/>
          </a:p>
          <a:p>
            <a:pPr marL="234950" lvl="0" indent="-234950" algn="l"/>
            <a:r>
              <a:rPr lang="en-US" dirty="0" smtClean="0"/>
              <a:t>I. Rome </a:t>
            </a:r>
            <a:r>
              <a:rPr lang="en-US" dirty="0"/>
              <a:t>fell in </a:t>
            </a:r>
            <a:r>
              <a:rPr lang="en-US" b="1" u="sng" dirty="0" smtClean="0">
                <a:solidFill>
                  <a:schemeClr val="accent4">
                    <a:lumMod val="75000"/>
                  </a:schemeClr>
                </a:solidFill>
              </a:rPr>
              <a:t>476</a:t>
            </a:r>
            <a:r>
              <a:rPr lang="en-US" u="sng" dirty="0" smtClean="0">
                <a:solidFill>
                  <a:schemeClr val="accent4">
                    <a:lumMod val="75000"/>
                  </a:schemeClr>
                </a:solidFill>
              </a:rPr>
              <a:t> </a:t>
            </a:r>
            <a:r>
              <a:rPr lang="en-US" dirty="0" smtClean="0"/>
              <a:t>A.D</a:t>
            </a:r>
            <a:r>
              <a:rPr lang="en-US" dirty="0"/>
              <a:t>. and the church banned theatre because </a:t>
            </a:r>
            <a:r>
              <a:rPr lang="en-US" b="1" u="sng" dirty="0">
                <a:solidFill>
                  <a:schemeClr val="accent4">
                    <a:lumMod val="75000"/>
                  </a:schemeClr>
                </a:solidFill>
              </a:rPr>
              <a:t>it became </a:t>
            </a:r>
            <a:r>
              <a:rPr lang="en-US" b="1" u="sng" dirty="0" smtClean="0">
                <a:solidFill>
                  <a:schemeClr val="accent4">
                    <a:lumMod val="75000"/>
                  </a:schemeClr>
                </a:solidFill>
              </a:rPr>
              <a:t>vulgar and </a:t>
            </a:r>
            <a:r>
              <a:rPr lang="en-US" b="1" u="sng" dirty="0">
                <a:solidFill>
                  <a:schemeClr val="accent4">
                    <a:lumMod val="75000"/>
                  </a:schemeClr>
                </a:solidFill>
              </a:rPr>
              <a:t>profane.</a:t>
            </a:r>
            <a:endParaRPr lang="en-US" u="sng" dirty="0">
              <a:solidFill>
                <a:schemeClr val="accent4">
                  <a:lumMod val="75000"/>
                </a:schemeClr>
              </a:solidFill>
            </a:endParaRPr>
          </a:p>
          <a:p>
            <a:pPr algn="l"/>
            <a:endParaRPr lang="en-US" dirty="0"/>
          </a:p>
        </p:txBody>
      </p:sp>
      <p:sp>
        <p:nvSpPr>
          <p:cNvPr id="3" name="Title 2"/>
          <p:cNvSpPr>
            <a:spLocks noGrp="1"/>
          </p:cNvSpPr>
          <p:nvPr>
            <p:ph type="title"/>
          </p:nvPr>
        </p:nvSpPr>
        <p:spPr/>
        <p:txBody>
          <a:bodyPr/>
          <a:lstStyle/>
          <a:p>
            <a:r>
              <a:rPr lang="en-US" dirty="0" smtClean="0"/>
              <a:t>II. Greek Drama</a:t>
            </a:r>
            <a:endParaRPr lang="en-US" dirty="0"/>
          </a:p>
        </p:txBody>
      </p:sp>
    </p:spTree>
    <p:extLst>
      <p:ext uri="{BB962C8B-B14F-4D97-AF65-F5344CB8AC3E}">
        <p14:creationId xmlns:p14="http://schemas.microsoft.com/office/powerpoint/2010/main" val="41623699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III. Medieval Drama</a:t>
            </a:r>
            <a:endParaRPr lang="en-US" dirty="0"/>
          </a:p>
        </p:txBody>
      </p:sp>
      <p:sp>
        <p:nvSpPr>
          <p:cNvPr id="3" name="Subtitle 2"/>
          <p:cNvSpPr>
            <a:spLocks noGrp="1"/>
          </p:cNvSpPr>
          <p:nvPr>
            <p:ph type="subTitle" idx="1"/>
          </p:nvPr>
        </p:nvSpPr>
        <p:spPr/>
        <p:txBody>
          <a:bodyPr/>
          <a:lstStyle/>
          <a:p>
            <a:r>
              <a:rPr lang="en-US" dirty="0" smtClean="0"/>
              <a:t>900-1500</a:t>
            </a:r>
            <a:endParaRPr lang="en-US" dirty="0"/>
          </a:p>
        </p:txBody>
      </p:sp>
    </p:spTree>
    <p:extLst>
      <p:ext uri="{BB962C8B-B14F-4D97-AF65-F5344CB8AC3E}">
        <p14:creationId xmlns:p14="http://schemas.microsoft.com/office/powerpoint/2010/main" val="1665106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342900" lvl="1" indent="-342900" algn="l">
              <a:buFont typeface="+mj-lt"/>
              <a:buAutoNum type="alphaUcPeriod"/>
            </a:pPr>
            <a:r>
              <a:rPr lang="en-US" sz="2000" dirty="0"/>
              <a:t>While the Western world was in a dark age as far as art and humanity was concerned, the Eastern world was blossoming.  </a:t>
            </a:r>
          </a:p>
          <a:p>
            <a:pPr marL="800100" lvl="2" indent="-342900" algn="l">
              <a:buFont typeface="+mj-lt"/>
              <a:buAutoNum type="arabicPeriod"/>
            </a:pPr>
            <a:r>
              <a:rPr lang="en-US" sz="2000" dirty="0"/>
              <a:t>India—Sanskrit performed in palace gardens for educated ruling class.</a:t>
            </a:r>
          </a:p>
          <a:p>
            <a:pPr marL="800100" lvl="2" indent="-342900" algn="l">
              <a:buFont typeface="+mj-lt"/>
              <a:buAutoNum type="arabicPeriod"/>
            </a:pPr>
            <a:r>
              <a:rPr lang="en-US" sz="2000" dirty="0"/>
              <a:t>China—Two types:</a:t>
            </a:r>
          </a:p>
          <a:p>
            <a:pPr marL="1257300" lvl="3" indent="-342900" algn="l">
              <a:buFont typeface="+mj-lt"/>
              <a:buAutoNum type="alphaLcParenR"/>
            </a:pPr>
            <a:r>
              <a:rPr lang="en-US" sz="2000" dirty="0" smtClean="0"/>
              <a:t>Ritualistic–</a:t>
            </a:r>
            <a:r>
              <a:rPr lang="en-US" sz="2000" b="1" u="sng" dirty="0" smtClean="0">
                <a:solidFill>
                  <a:schemeClr val="accent4">
                    <a:lumMod val="75000"/>
                  </a:schemeClr>
                </a:solidFill>
              </a:rPr>
              <a:t>Quiet, classic </a:t>
            </a:r>
            <a:r>
              <a:rPr lang="en-US" sz="2000" b="1" u="sng" dirty="0">
                <a:solidFill>
                  <a:schemeClr val="accent4">
                    <a:lumMod val="75000"/>
                  </a:schemeClr>
                </a:solidFill>
              </a:rPr>
              <a:t>approach, </a:t>
            </a:r>
            <a:r>
              <a:rPr lang="en-US" sz="2000" b="1" u="sng" dirty="0" smtClean="0">
                <a:solidFill>
                  <a:schemeClr val="accent4">
                    <a:lumMod val="75000"/>
                  </a:schemeClr>
                </a:solidFill>
              </a:rPr>
              <a:t>ancestor </a:t>
            </a:r>
            <a:r>
              <a:rPr lang="en-US" sz="2000" b="1" u="sng" dirty="0">
                <a:solidFill>
                  <a:schemeClr val="accent4">
                    <a:lumMod val="75000"/>
                  </a:schemeClr>
                </a:solidFill>
              </a:rPr>
              <a:t>worship, interpretive dance, elaborative costumes</a:t>
            </a:r>
            <a:endParaRPr lang="en-US" sz="2000" u="sng" dirty="0">
              <a:solidFill>
                <a:schemeClr val="accent4">
                  <a:lumMod val="75000"/>
                </a:schemeClr>
              </a:solidFill>
            </a:endParaRPr>
          </a:p>
          <a:p>
            <a:pPr marL="1257300" lvl="3" indent="-342900" algn="l">
              <a:buFont typeface="+mj-lt"/>
              <a:buAutoNum type="alphaLcParenR"/>
            </a:pPr>
            <a:r>
              <a:rPr lang="en-US" sz="2000" dirty="0"/>
              <a:t>Theatre of </a:t>
            </a:r>
            <a:r>
              <a:rPr lang="en-US" sz="2000" dirty="0" smtClean="0"/>
              <a:t>Action—</a:t>
            </a:r>
            <a:r>
              <a:rPr lang="en-US" sz="2000" b="1" u="sng" dirty="0" smtClean="0">
                <a:solidFill>
                  <a:schemeClr val="accent4">
                    <a:lumMod val="75000"/>
                  </a:schemeClr>
                </a:solidFill>
              </a:rPr>
              <a:t>Acrobatic </a:t>
            </a:r>
            <a:r>
              <a:rPr lang="en-US" sz="2000" b="1" u="sng" dirty="0">
                <a:solidFill>
                  <a:schemeClr val="accent4">
                    <a:lumMod val="75000"/>
                  </a:schemeClr>
                </a:solidFill>
              </a:rPr>
              <a:t>stunts, songs, and vigorous dances</a:t>
            </a:r>
            <a:endParaRPr lang="en-US" sz="2000" u="sng" dirty="0">
              <a:solidFill>
                <a:schemeClr val="accent4">
                  <a:lumMod val="75000"/>
                </a:schemeClr>
              </a:solidFill>
            </a:endParaRPr>
          </a:p>
          <a:p>
            <a:pPr algn="l"/>
            <a:endParaRPr lang="en-US" dirty="0"/>
          </a:p>
        </p:txBody>
      </p:sp>
      <p:sp>
        <p:nvSpPr>
          <p:cNvPr id="3" name="Title 2"/>
          <p:cNvSpPr>
            <a:spLocks noGrp="1"/>
          </p:cNvSpPr>
          <p:nvPr>
            <p:ph type="title"/>
          </p:nvPr>
        </p:nvSpPr>
        <p:spPr/>
        <p:txBody>
          <a:bodyPr/>
          <a:lstStyle/>
          <a:p>
            <a:r>
              <a:rPr lang="en-US" dirty="0" smtClean="0"/>
              <a:t>III. Medieval Drama</a:t>
            </a:r>
            <a:endParaRPr lang="en-US" dirty="0"/>
          </a:p>
        </p:txBody>
      </p:sp>
    </p:spTree>
    <p:extLst>
      <p:ext uri="{BB962C8B-B14F-4D97-AF65-F5344CB8AC3E}">
        <p14:creationId xmlns:p14="http://schemas.microsoft.com/office/powerpoint/2010/main" val="20782780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342900" lvl="2" indent="-342900" algn="l">
              <a:buFont typeface="+mj-lt"/>
              <a:buAutoNum type="arabicPeriod" startAt="3"/>
            </a:pPr>
            <a:r>
              <a:rPr lang="en-US" sz="2000" dirty="0" smtClean="0"/>
              <a:t>Japan—Ritualistic </a:t>
            </a:r>
            <a:r>
              <a:rPr lang="en-US" sz="2000" dirty="0"/>
              <a:t>dance of </a:t>
            </a:r>
            <a:r>
              <a:rPr lang="en-US" sz="2000" dirty="0" err="1"/>
              <a:t>Shintoh</a:t>
            </a:r>
            <a:r>
              <a:rPr lang="en-US" sz="2000" dirty="0"/>
              <a:t> religion.</a:t>
            </a:r>
          </a:p>
          <a:p>
            <a:pPr marL="800100" lvl="3" indent="-342900" algn="l">
              <a:buFont typeface="+mj-lt"/>
              <a:buAutoNum type="alphaLcParenR"/>
            </a:pPr>
            <a:r>
              <a:rPr lang="en-US" sz="2000" dirty="0"/>
              <a:t>Noh—</a:t>
            </a:r>
            <a:r>
              <a:rPr lang="en-US" sz="2000" b="1" u="sng" dirty="0">
                <a:solidFill>
                  <a:schemeClr val="accent4">
                    <a:lumMod val="75000"/>
                  </a:schemeClr>
                </a:solidFill>
              </a:rPr>
              <a:t>For aristocracy.  Classical language, Elaborative masks</a:t>
            </a:r>
            <a:endParaRPr lang="en-US" sz="2000" u="sng" dirty="0">
              <a:solidFill>
                <a:schemeClr val="accent4">
                  <a:lumMod val="75000"/>
                </a:schemeClr>
              </a:solidFill>
            </a:endParaRPr>
          </a:p>
          <a:p>
            <a:pPr marL="800100" lvl="3" indent="-342900" algn="l">
              <a:buFont typeface="+mj-lt"/>
              <a:buAutoNum type="alphaLcParenR"/>
            </a:pPr>
            <a:r>
              <a:rPr lang="en-US" sz="2000" dirty="0"/>
              <a:t>Kabuki—</a:t>
            </a:r>
            <a:r>
              <a:rPr lang="en-US" sz="2000" b="1" u="sng" dirty="0">
                <a:solidFill>
                  <a:schemeClr val="accent4">
                    <a:lumMod val="75000"/>
                  </a:schemeClr>
                </a:solidFill>
              </a:rPr>
              <a:t>For common man, acrobats.  </a:t>
            </a:r>
            <a:r>
              <a:rPr lang="en-US" sz="2000" b="1" u="sng" dirty="0">
                <a:solidFill>
                  <a:srgbClr val="7030A0"/>
                </a:solidFill>
              </a:rPr>
              <a:t>Some ways resembles American musical.  </a:t>
            </a:r>
            <a:r>
              <a:rPr lang="en-US" sz="2000" b="1" u="sng" dirty="0">
                <a:solidFill>
                  <a:schemeClr val="accent4">
                    <a:lumMod val="75000"/>
                  </a:schemeClr>
                </a:solidFill>
              </a:rPr>
              <a:t>Came into existence in 1600 when a female dancer created performances </a:t>
            </a:r>
            <a:r>
              <a:rPr lang="en-US" sz="2000" b="1" u="sng" dirty="0">
                <a:solidFill>
                  <a:srgbClr val="7030A0"/>
                </a:solidFill>
              </a:rPr>
              <a:t>combining traditional Buddhist dances with more contemporary forms</a:t>
            </a:r>
            <a:r>
              <a:rPr lang="en-US" sz="2000" b="1" u="sng" dirty="0">
                <a:solidFill>
                  <a:schemeClr val="accent4">
                    <a:lumMod val="75000"/>
                  </a:schemeClr>
                </a:solidFill>
              </a:rPr>
              <a:t>.  Later women were barred from the stage. </a:t>
            </a:r>
            <a:r>
              <a:rPr lang="en-US" sz="2000" b="1" u="sng" dirty="0">
                <a:solidFill>
                  <a:srgbClr val="7030A0"/>
                </a:solidFill>
              </a:rPr>
              <a:t>The makeup on the actors tell the audience what type of character the actor is playing, i.e. Gods, warriors, heroine, evil spirits, etc.</a:t>
            </a:r>
            <a:endParaRPr lang="en-US" sz="2000" u="sng" dirty="0">
              <a:solidFill>
                <a:srgbClr val="7030A0"/>
              </a:solidFill>
            </a:endParaRPr>
          </a:p>
          <a:p>
            <a:pPr marL="800100" indent="-342900" algn="l"/>
            <a:endParaRPr lang="en-US" dirty="0"/>
          </a:p>
        </p:txBody>
      </p:sp>
      <p:sp>
        <p:nvSpPr>
          <p:cNvPr id="3" name="Title 2"/>
          <p:cNvSpPr>
            <a:spLocks noGrp="1"/>
          </p:cNvSpPr>
          <p:nvPr>
            <p:ph type="title"/>
          </p:nvPr>
        </p:nvSpPr>
        <p:spPr/>
        <p:txBody>
          <a:bodyPr/>
          <a:lstStyle/>
          <a:p>
            <a:r>
              <a:rPr lang="en-US" dirty="0" smtClean="0"/>
              <a:t>III. Medieval Drama</a:t>
            </a:r>
            <a:endParaRPr lang="en-US" dirty="0"/>
          </a:p>
        </p:txBody>
      </p:sp>
      <p:sp>
        <p:nvSpPr>
          <p:cNvPr id="4" name="TextBox 3"/>
          <p:cNvSpPr txBox="1"/>
          <p:nvPr/>
        </p:nvSpPr>
        <p:spPr>
          <a:xfrm>
            <a:off x="7239000" y="1295400"/>
            <a:ext cx="1066800" cy="1200329"/>
          </a:xfrm>
          <a:prstGeom prst="rect">
            <a:avLst/>
          </a:prstGeom>
          <a:noFill/>
        </p:spPr>
        <p:txBody>
          <a:bodyPr wrap="square" rtlCol="0">
            <a:spAutoFit/>
          </a:bodyPr>
          <a:lstStyle/>
          <a:p>
            <a:r>
              <a:rPr lang="en-US" sz="1200" b="1" u="sng" dirty="0" smtClean="0">
                <a:solidFill>
                  <a:srgbClr val="7030A0"/>
                </a:solidFill>
              </a:rPr>
              <a:t> Purple is additional material that you don’t need, unless you want it.</a:t>
            </a:r>
            <a:endParaRPr lang="en-US" sz="1200" dirty="0"/>
          </a:p>
        </p:txBody>
      </p:sp>
    </p:spTree>
    <p:extLst>
      <p:ext uri="{BB962C8B-B14F-4D97-AF65-F5344CB8AC3E}">
        <p14:creationId xmlns:p14="http://schemas.microsoft.com/office/powerpoint/2010/main" val="35540817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III. Medieval Drama</a:t>
            </a:r>
            <a:endParaRPr lang="en-US"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507" t="25090" r="10625" b="12363"/>
          <a:stretch/>
        </p:blipFill>
        <p:spPr bwMode="auto">
          <a:xfrm>
            <a:off x="415636" y="1904999"/>
            <a:ext cx="2164914" cy="2576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http://www.nohmask21.com/dei-kotobide/deikotobide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675" t="4064" r="12766" b="4960"/>
          <a:stretch/>
        </p:blipFill>
        <p:spPr bwMode="auto">
          <a:xfrm>
            <a:off x="2209800" y="3830658"/>
            <a:ext cx="1828800" cy="2653071"/>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www.polarfilms.com/gauba/artbronze015010.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657" t="3423" r="31022" b="16491"/>
          <a:stretch/>
        </p:blipFill>
        <p:spPr bwMode="auto">
          <a:xfrm>
            <a:off x="4953000" y="3770008"/>
            <a:ext cx="1936174" cy="263409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53199" y="1752600"/>
            <a:ext cx="2242399" cy="272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369369" y="3067775"/>
            <a:ext cx="1789283" cy="523220"/>
          </a:xfrm>
          <a:prstGeom prst="rect">
            <a:avLst/>
          </a:prstGeom>
          <a:noFill/>
        </p:spPr>
        <p:txBody>
          <a:bodyPr wrap="square" rtlCol="0">
            <a:spAutoFit/>
          </a:bodyPr>
          <a:lstStyle/>
          <a:p>
            <a:r>
              <a:rPr lang="en-US" sz="2800" dirty="0" smtClean="0"/>
              <a:t>Noh Masks</a:t>
            </a:r>
            <a:endParaRPr lang="en-US" sz="2800" dirty="0"/>
          </a:p>
        </p:txBody>
      </p:sp>
      <p:sp>
        <p:nvSpPr>
          <p:cNvPr id="9" name="TextBox 8"/>
          <p:cNvSpPr txBox="1"/>
          <p:nvPr/>
        </p:nvSpPr>
        <p:spPr>
          <a:xfrm>
            <a:off x="4952999" y="2852331"/>
            <a:ext cx="1600199" cy="954107"/>
          </a:xfrm>
          <a:prstGeom prst="rect">
            <a:avLst/>
          </a:prstGeom>
          <a:noFill/>
        </p:spPr>
        <p:txBody>
          <a:bodyPr wrap="square" rtlCol="0">
            <a:spAutoFit/>
          </a:bodyPr>
          <a:lstStyle/>
          <a:p>
            <a:pPr algn="r"/>
            <a:r>
              <a:rPr lang="en-US" sz="2800" dirty="0" smtClean="0"/>
              <a:t>Kabuki Make up</a:t>
            </a:r>
            <a:endParaRPr lang="en-US" sz="2800" dirty="0"/>
          </a:p>
        </p:txBody>
      </p:sp>
    </p:spTree>
    <p:extLst>
      <p:ext uri="{BB962C8B-B14F-4D97-AF65-F5344CB8AC3E}">
        <p14:creationId xmlns:p14="http://schemas.microsoft.com/office/powerpoint/2010/main" val="40376453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28600" y="2020824"/>
            <a:ext cx="8839200" cy="4532376"/>
          </a:xfrm>
        </p:spPr>
        <p:txBody>
          <a:bodyPr>
            <a:normAutofit lnSpcReduction="10000"/>
          </a:bodyPr>
          <a:lstStyle/>
          <a:p>
            <a:pPr lvl="1" algn="l"/>
            <a:r>
              <a:rPr lang="en-US" dirty="0" smtClean="0"/>
              <a:t>B. Medieval </a:t>
            </a:r>
            <a:r>
              <a:rPr lang="en-US" dirty="0"/>
              <a:t>Europe—Theatre was outlawed, but it eventually re-emerged in the church.</a:t>
            </a:r>
          </a:p>
          <a:p>
            <a:pPr marL="800100" lvl="2" indent="-342900" algn="l">
              <a:spcBef>
                <a:spcPts val="600"/>
              </a:spcBef>
              <a:buFont typeface="+mj-lt"/>
              <a:buAutoNum type="arabicPeriod"/>
            </a:pPr>
            <a:r>
              <a:rPr lang="en-US" sz="1800" dirty="0"/>
              <a:t>Trope—</a:t>
            </a:r>
            <a:r>
              <a:rPr lang="en-US" sz="1800" b="1" u="sng" dirty="0">
                <a:solidFill>
                  <a:schemeClr val="accent4">
                    <a:lumMod val="75000"/>
                  </a:schemeClr>
                </a:solidFill>
              </a:rPr>
              <a:t>Short dramatized scene based on scripture.  This was the origin of the three different forms of medieval drama.</a:t>
            </a:r>
            <a:endParaRPr lang="en-US" sz="1800" u="sng" dirty="0">
              <a:solidFill>
                <a:schemeClr val="accent4">
                  <a:lumMod val="75000"/>
                </a:schemeClr>
              </a:solidFill>
            </a:endParaRPr>
          </a:p>
          <a:p>
            <a:pPr marL="800100" lvl="2" indent="-342900" algn="l">
              <a:spcBef>
                <a:spcPts val="600"/>
              </a:spcBef>
              <a:buFont typeface="+mj-lt"/>
              <a:buAutoNum type="arabicPeriod"/>
            </a:pPr>
            <a:r>
              <a:rPr lang="en-US" sz="1800" dirty="0"/>
              <a:t>Three types:</a:t>
            </a:r>
          </a:p>
          <a:p>
            <a:pPr marL="1200150" lvl="3" indent="-285750" algn="l">
              <a:spcBef>
                <a:spcPts val="0"/>
              </a:spcBef>
              <a:buFont typeface="Arial" panose="020B0604020202020204" pitchFamily="34" charset="0"/>
              <a:buChar char="•"/>
            </a:pPr>
            <a:r>
              <a:rPr lang="en-US" sz="1800" dirty="0"/>
              <a:t>Mystery—</a:t>
            </a:r>
            <a:r>
              <a:rPr lang="en-US" sz="1800" b="1" u="sng" dirty="0">
                <a:solidFill>
                  <a:schemeClr val="accent4">
                    <a:lumMod val="75000"/>
                  </a:schemeClr>
                </a:solidFill>
              </a:rPr>
              <a:t>About the </a:t>
            </a:r>
            <a:r>
              <a:rPr lang="en-US" sz="1800" b="1" u="sng" dirty="0" smtClean="0">
                <a:solidFill>
                  <a:schemeClr val="accent4">
                    <a:lumMod val="75000"/>
                  </a:schemeClr>
                </a:solidFill>
              </a:rPr>
              <a:t>Biblical </a:t>
            </a:r>
            <a:r>
              <a:rPr lang="en-US" sz="1800" b="1" u="sng" dirty="0">
                <a:solidFill>
                  <a:schemeClr val="accent4">
                    <a:lumMod val="75000"/>
                  </a:schemeClr>
                </a:solidFill>
              </a:rPr>
              <a:t>life of Christ</a:t>
            </a:r>
            <a:endParaRPr lang="en-US" sz="1800" u="sng" dirty="0">
              <a:solidFill>
                <a:schemeClr val="accent4">
                  <a:lumMod val="75000"/>
                </a:schemeClr>
              </a:solidFill>
            </a:endParaRPr>
          </a:p>
          <a:p>
            <a:pPr marL="1200150" lvl="3" indent="-285750" algn="l">
              <a:spcBef>
                <a:spcPts val="0"/>
              </a:spcBef>
              <a:buFont typeface="Arial" panose="020B0604020202020204" pitchFamily="34" charset="0"/>
              <a:buChar char="•"/>
            </a:pPr>
            <a:r>
              <a:rPr lang="en-US" sz="1800" dirty="0"/>
              <a:t>Miracle—</a:t>
            </a:r>
            <a:r>
              <a:rPr lang="en-US" sz="1800" b="1" u="sng" dirty="0">
                <a:solidFill>
                  <a:schemeClr val="accent4">
                    <a:lumMod val="75000"/>
                  </a:schemeClr>
                </a:solidFill>
              </a:rPr>
              <a:t>Dealt with the lives of the saints</a:t>
            </a:r>
            <a:endParaRPr lang="en-US" sz="1800" u="sng" dirty="0">
              <a:solidFill>
                <a:schemeClr val="accent4">
                  <a:lumMod val="75000"/>
                </a:schemeClr>
              </a:solidFill>
            </a:endParaRPr>
          </a:p>
          <a:p>
            <a:pPr marL="1200150" lvl="3" indent="-285750" algn="l">
              <a:spcBef>
                <a:spcPts val="0"/>
              </a:spcBef>
              <a:buFont typeface="Arial" panose="020B0604020202020204" pitchFamily="34" charset="0"/>
              <a:buChar char="•"/>
            </a:pPr>
            <a:r>
              <a:rPr lang="en-US" sz="1800" dirty="0"/>
              <a:t>Morality— </a:t>
            </a:r>
            <a:r>
              <a:rPr lang="en-US" sz="1800" b="1" u="sng" dirty="0">
                <a:solidFill>
                  <a:schemeClr val="accent4">
                    <a:lumMod val="75000"/>
                  </a:schemeClr>
                </a:solidFill>
              </a:rPr>
              <a:t>Personified virtues and vices, depicting moral struggle of the soul. </a:t>
            </a:r>
            <a:endParaRPr lang="en-US" sz="1800" u="sng" dirty="0">
              <a:solidFill>
                <a:schemeClr val="accent4">
                  <a:lumMod val="75000"/>
                </a:schemeClr>
              </a:solidFill>
            </a:endParaRPr>
          </a:p>
          <a:p>
            <a:pPr marL="914400" indent="-457200" algn="l">
              <a:buFont typeface="+mj-lt"/>
              <a:buAutoNum type="arabicPeriod" startAt="3"/>
              <a:tabLst>
                <a:tab pos="914400" algn="l"/>
              </a:tabLst>
            </a:pPr>
            <a:r>
              <a:rPr lang="en-US" sz="1800" dirty="0" smtClean="0"/>
              <a:t>Mansions–Small </a:t>
            </a:r>
            <a:r>
              <a:rPr lang="en-US" sz="1800" dirty="0"/>
              <a:t>structures within the church originally used for worship and transformed for performance spaces. Encompassed </a:t>
            </a:r>
            <a:r>
              <a:rPr lang="en-US" sz="1800" b="1" u="sng" dirty="0" smtClean="0">
                <a:solidFill>
                  <a:schemeClr val="accent4">
                    <a:lumMod val="75000"/>
                  </a:schemeClr>
                </a:solidFill>
              </a:rPr>
              <a:t>heaven</a:t>
            </a:r>
            <a:r>
              <a:rPr lang="en-US" sz="1800" dirty="0"/>
              <a:t>, hell, and </a:t>
            </a:r>
            <a:r>
              <a:rPr lang="en-US" sz="1800" b="1" u="sng" dirty="0" smtClean="0">
                <a:solidFill>
                  <a:schemeClr val="accent4">
                    <a:lumMod val="75000"/>
                  </a:schemeClr>
                </a:solidFill>
              </a:rPr>
              <a:t>earth</a:t>
            </a:r>
            <a:r>
              <a:rPr lang="en-US" sz="1800" dirty="0"/>
              <a:t>.  Hell became by far the most popular scene and the devil became a humorous and likeable character. </a:t>
            </a:r>
          </a:p>
          <a:p>
            <a:pPr marL="914400" indent="-457200" algn="l">
              <a:buFont typeface="+mj-lt"/>
              <a:buAutoNum type="arabicPeriod" startAt="3"/>
              <a:tabLst>
                <a:tab pos="914400" algn="l"/>
              </a:tabLst>
            </a:pPr>
            <a:r>
              <a:rPr lang="en-US" sz="1800" dirty="0" smtClean="0"/>
              <a:t>Eventually </a:t>
            </a:r>
            <a:r>
              <a:rPr lang="en-US" sz="1800" dirty="0"/>
              <a:t>plays were banned from church to marketplace because they got too bawdy and vulgar.</a:t>
            </a:r>
          </a:p>
          <a:p>
            <a:pPr marL="914400" indent="-457200" algn="l">
              <a:buFont typeface="+mj-lt"/>
              <a:buAutoNum type="arabicPeriod" startAt="3"/>
              <a:tabLst>
                <a:tab pos="914400" algn="l"/>
              </a:tabLst>
            </a:pPr>
            <a:r>
              <a:rPr lang="en-US" sz="1800" dirty="0" smtClean="0"/>
              <a:t>Wagons—Traveling </a:t>
            </a:r>
            <a:r>
              <a:rPr lang="en-US" sz="1800" dirty="0"/>
              <a:t>stages that went from marketplace to marketplace. </a:t>
            </a:r>
          </a:p>
        </p:txBody>
      </p:sp>
      <p:sp>
        <p:nvSpPr>
          <p:cNvPr id="3" name="Title 2"/>
          <p:cNvSpPr>
            <a:spLocks noGrp="1"/>
          </p:cNvSpPr>
          <p:nvPr>
            <p:ph type="title"/>
          </p:nvPr>
        </p:nvSpPr>
        <p:spPr/>
        <p:txBody>
          <a:bodyPr/>
          <a:lstStyle/>
          <a:p>
            <a:r>
              <a:rPr lang="en-US" dirty="0" smtClean="0"/>
              <a:t>iii. Medieval drama</a:t>
            </a:r>
            <a:endParaRPr lang="en-US" dirty="0"/>
          </a:p>
        </p:txBody>
      </p:sp>
    </p:spTree>
    <p:extLst>
      <p:ext uri="{BB962C8B-B14F-4D97-AF65-F5344CB8AC3E}">
        <p14:creationId xmlns:p14="http://schemas.microsoft.com/office/powerpoint/2010/main" val="24913119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3367246"/>
            <a:ext cx="4267200" cy="706821"/>
          </a:xfrm>
        </p:spPr>
        <p:txBody>
          <a:bodyPr>
            <a:normAutofit fontScale="90000"/>
          </a:bodyPr>
          <a:lstStyle/>
          <a:p>
            <a:r>
              <a:rPr lang="en-US" dirty="0" smtClean="0"/>
              <a:t>IV. Theatre of the Renaissance and Elizabethan era</a:t>
            </a:r>
            <a:endParaRPr lang="en-US" dirty="0"/>
          </a:p>
        </p:txBody>
      </p:sp>
      <p:sp>
        <p:nvSpPr>
          <p:cNvPr id="3" name="Subtitle 2"/>
          <p:cNvSpPr>
            <a:spLocks noGrp="1"/>
          </p:cNvSpPr>
          <p:nvPr>
            <p:ph type="subTitle" idx="1"/>
          </p:nvPr>
        </p:nvSpPr>
        <p:spPr/>
        <p:txBody>
          <a:bodyPr/>
          <a:lstStyle/>
          <a:p>
            <a:r>
              <a:rPr lang="en-US" dirty="0" smtClean="0"/>
              <a:t>1500-1660</a:t>
            </a:r>
            <a:endParaRPr lang="en-US" dirty="0"/>
          </a:p>
        </p:txBody>
      </p:sp>
    </p:spTree>
    <p:extLst>
      <p:ext uri="{BB962C8B-B14F-4D97-AF65-F5344CB8AC3E}">
        <p14:creationId xmlns:p14="http://schemas.microsoft.com/office/powerpoint/2010/main" val="1015267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457200" lvl="0" indent="-457200" algn="l">
              <a:buFont typeface="+mj-lt"/>
              <a:buAutoNum type="alphaUcPeriod"/>
            </a:pPr>
            <a:r>
              <a:rPr lang="en-US" dirty="0"/>
              <a:t>Rebirth of Classical Greek and Roman ideas, literature, and art. </a:t>
            </a:r>
            <a:r>
              <a:rPr lang="en-US" dirty="0">
                <a:solidFill>
                  <a:srgbClr val="7030A0"/>
                </a:solidFill>
              </a:rPr>
              <a:t>Transformation of philosophy from religion to humanity.  Humanism was a basic belief that humans were </a:t>
            </a:r>
            <a:r>
              <a:rPr lang="en-US" dirty="0" smtClean="0">
                <a:solidFill>
                  <a:srgbClr val="7030A0"/>
                </a:solidFill>
              </a:rPr>
              <a:t>basically </a:t>
            </a:r>
            <a:r>
              <a:rPr lang="en-US" dirty="0">
                <a:solidFill>
                  <a:srgbClr val="7030A0"/>
                </a:solidFill>
              </a:rPr>
              <a:t>good, and life is meant to be enjoyed.</a:t>
            </a:r>
          </a:p>
          <a:p>
            <a:pPr marL="457200" lvl="0" indent="-457200" algn="l">
              <a:buFont typeface="+mj-lt"/>
              <a:buAutoNum type="alphaUcPeriod"/>
            </a:pPr>
            <a:r>
              <a:rPr lang="en-US" dirty="0"/>
              <a:t>Began in Italy</a:t>
            </a:r>
          </a:p>
          <a:p>
            <a:pPr marL="457200" lvl="0" indent="-457200" algn="l">
              <a:buFont typeface="+mj-lt"/>
              <a:buAutoNum type="alphaUcPeriod"/>
            </a:pPr>
            <a:r>
              <a:rPr lang="en-US" dirty="0"/>
              <a:t>Commedia del Arte—</a:t>
            </a:r>
          </a:p>
          <a:p>
            <a:pPr marL="800100" lvl="1" indent="-342900" algn="l">
              <a:buFont typeface="+mj-lt"/>
              <a:buAutoNum type="arabicPeriod"/>
            </a:pPr>
            <a:r>
              <a:rPr lang="en-US" dirty="0"/>
              <a:t>Improvisation around set </a:t>
            </a:r>
            <a:r>
              <a:rPr lang="en-US" dirty="0">
                <a:solidFill>
                  <a:srgbClr val="7030A0"/>
                </a:solidFill>
              </a:rPr>
              <a:t>scenario–comic characters such as elderly husbands and young wives, gullible masters and tricky servants, young lovers and overprotective, controlling fathers.</a:t>
            </a:r>
          </a:p>
          <a:p>
            <a:pPr algn="l"/>
            <a:endParaRPr lang="en-US" dirty="0"/>
          </a:p>
        </p:txBody>
      </p:sp>
      <p:sp>
        <p:nvSpPr>
          <p:cNvPr id="3" name="Title 2"/>
          <p:cNvSpPr>
            <a:spLocks noGrp="1"/>
          </p:cNvSpPr>
          <p:nvPr>
            <p:ph type="title"/>
          </p:nvPr>
        </p:nvSpPr>
        <p:spPr/>
        <p:txBody>
          <a:bodyPr/>
          <a:lstStyle/>
          <a:p>
            <a:r>
              <a:rPr lang="en-US" dirty="0" smtClean="0"/>
              <a:t>IV. Renaissance and Elizabethan</a:t>
            </a:r>
            <a:endParaRPr lang="en-US" dirty="0"/>
          </a:p>
        </p:txBody>
      </p:sp>
    </p:spTree>
    <p:extLst>
      <p:ext uri="{BB962C8B-B14F-4D97-AF65-F5344CB8AC3E}">
        <p14:creationId xmlns:p14="http://schemas.microsoft.com/office/powerpoint/2010/main" val="18163063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342900" lvl="1" indent="-342900" algn="l">
              <a:spcBef>
                <a:spcPts val="600"/>
              </a:spcBef>
              <a:buFont typeface="+mj-lt"/>
              <a:buAutoNum type="arabicPeriod" startAt="2"/>
            </a:pPr>
            <a:r>
              <a:rPr lang="en-US" dirty="0"/>
              <a:t>Stock Characters</a:t>
            </a:r>
          </a:p>
          <a:p>
            <a:endParaRPr lang="en-US" dirty="0"/>
          </a:p>
        </p:txBody>
      </p:sp>
      <p:sp>
        <p:nvSpPr>
          <p:cNvPr id="3" name="Title 2"/>
          <p:cNvSpPr>
            <a:spLocks noGrp="1"/>
          </p:cNvSpPr>
          <p:nvPr>
            <p:ph type="title"/>
          </p:nvPr>
        </p:nvSpPr>
        <p:spPr/>
        <p:txBody>
          <a:bodyPr/>
          <a:lstStyle/>
          <a:p>
            <a:r>
              <a:rPr lang="en-US" dirty="0"/>
              <a:t>IV. Renaissance and Elizabethan</a:t>
            </a:r>
          </a:p>
        </p:txBody>
      </p:sp>
      <p:graphicFrame>
        <p:nvGraphicFramePr>
          <p:cNvPr id="4" name="Table 3"/>
          <p:cNvGraphicFramePr>
            <a:graphicFrameLocks noGrp="1"/>
          </p:cNvGraphicFramePr>
          <p:nvPr>
            <p:extLst>
              <p:ext uri="{D42A27DB-BD31-4B8C-83A1-F6EECF244321}">
                <p14:modId xmlns:p14="http://schemas.microsoft.com/office/powerpoint/2010/main" val="3598419795"/>
              </p:ext>
            </p:extLst>
          </p:nvPr>
        </p:nvGraphicFramePr>
        <p:xfrm>
          <a:off x="152400" y="2514598"/>
          <a:ext cx="8839200" cy="3352802"/>
        </p:xfrm>
        <a:graphic>
          <a:graphicData uri="http://schemas.openxmlformats.org/drawingml/2006/table">
            <a:tbl>
              <a:tblPr firstRow="1" firstCol="1" lastRow="1" lastCol="1" bandRow="1" bandCol="1">
                <a:tableStyleId>{5C22544A-7EE6-4342-B048-85BDC9FD1C3A}</a:tableStyleId>
              </a:tblPr>
              <a:tblGrid>
                <a:gridCol w="2946400"/>
                <a:gridCol w="2946400"/>
                <a:gridCol w="2946400"/>
              </a:tblGrid>
              <a:tr h="304801">
                <a:tc>
                  <a:txBody>
                    <a:bodyPr/>
                    <a:lstStyle/>
                    <a:p>
                      <a:pPr marL="0" marR="0" algn="just">
                        <a:spcBef>
                          <a:spcPts val="0"/>
                        </a:spcBef>
                        <a:spcAft>
                          <a:spcPts val="0"/>
                        </a:spcAft>
                        <a:tabLst>
                          <a:tab pos="685800" algn="l"/>
                          <a:tab pos="1028700" algn="l"/>
                          <a:tab pos="1485900" algn="l"/>
                          <a:tab pos="1943100" algn="l"/>
                          <a:tab pos="2400300" algn="l"/>
                          <a:tab pos="2857500" algn="l"/>
                          <a:tab pos="3314700" algn="l"/>
                          <a:tab pos="3771900" algn="l"/>
                          <a:tab pos="4229100" algn="l"/>
                          <a:tab pos="4686300" algn="r"/>
                        </a:tabLst>
                      </a:pPr>
                      <a:r>
                        <a:rPr lang="en-US" sz="1600" dirty="0">
                          <a:effectLst/>
                        </a:rPr>
                        <a:t>Character Name</a:t>
                      </a:r>
                      <a:endParaRPr lang="en-US" sz="1100" dirty="0">
                        <a:effectLst/>
                        <a:latin typeface="Times New Roman"/>
                        <a:ea typeface="Times New Roman"/>
                      </a:endParaRPr>
                    </a:p>
                  </a:txBody>
                  <a:tcPr marL="68580" marR="68580" marT="0" marB="0"/>
                </a:tc>
                <a:tc>
                  <a:txBody>
                    <a:bodyPr/>
                    <a:lstStyle/>
                    <a:p>
                      <a:pPr marL="0" marR="0" algn="just">
                        <a:spcBef>
                          <a:spcPts val="0"/>
                        </a:spcBef>
                        <a:spcAft>
                          <a:spcPts val="0"/>
                        </a:spcAft>
                        <a:tabLst>
                          <a:tab pos="685800" algn="l"/>
                          <a:tab pos="1028700" algn="l"/>
                          <a:tab pos="1485900" algn="l"/>
                          <a:tab pos="1943100" algn="l"/>
                          <a:tab pos="2400300" algn="l"/>
                          <a:tab pos="2857500" algn="l"/>
                          <a:tab pos="3314700" algn="l"/>
                          <a:tab pos="3771900" algn="l"/>
                          <a:tab pos="4229100" algn="l"/>
                          <a:tab pos="4686300" algn="r"/>
                        </a:tabLst>
                      </a:pPr>
                      <a:r>
                        <a:rPr lang="en-US" sz="1800" dirty="0">
                          <a:effectLst/>
                        </a:rPr>
                        <a:t>Characteristics</a:t>
                      </a:r>
                      <a:endParaRPr lang="en-US" sz="1200" dirty="0">
                        <a:effectLst/>
                        <a:latin typeface="Times New Roman"/>
                        <a:ea typeface="Times New Roman"/>
                      </a:endParaRPr>
                    </a:p>
                  </a:txBody>
                  <a:tcPr marL="68580" marR="68580" marT="0" marB="0"/>
                </a:tc>
                <a:tc>
                  <a:txBody>
                    <a:bodyPr/>
                    <a:lstStyle/>
                    <a:p>
                      <a:pPr marL="0" marR="0" algn="just">
                        <a:spcBef>
                          <a:spcPts val="0"/>
                        </a:spcBef>
                        <a:spcAft>
                          <a:spcPts val="0"/>
                        </a:spcAft>
                        <a:tabLst>
                          <a:tab pos="685800" algn="l"/>
                          <a:tab pos="1028700" algn="l"/>
                          <a:tab pos="1485900" algn="l"/>
                          <a:tab pos="1943100" algn="l"/>
                          <a:tab pos="2400300" algn="l"/>
                          <a:tab pos="2857500" algn="l"/>
                          <a:tab pos="3314700" algn="l"/>
                          <a:tab pos="3771900" algn="l"/>
                          <a:tab pos="4229100" algn="l"/>
                          <a:tab pos="4686300" algn="r"/>
                        </a:tabLst>
                      </a:pPr>
                      <a:r>
                        <a:rPr lang="en-US" sz="1800" dirty="0">
                          <a:effectLst/>
                        </a:rPr>
                        <a:t>Relationship to others</a:t>
                      </a:r>
                      <a:endParaRPr lang="en-US" sz="1200" dirty="0">
                        <a:effectLst/>
                        <a:latin typeface="Times New Roman"/>
                        <a:ea typeface="Times New Roman"/>
                      </a:endParaRPr>
                    </a:p>
                  </a:txBody>
                  <a:tcPr marL="68580" marR="68580" marT="0" marB="0"/>
                </a:tc>
              </a:tr>
              <a:tr h="304801">
                <a:tc>
                  <a:txBody>
                    <a:bodyPr/>
                    <a:lstStyle/>
                    <a:p>
                      <a:pPr marL="0" marR="0" algn="just">
                        <a:spcBef>
                          <a:spcPts val="0"/>
                        </a:spcBef>
                        <a:spcAft>
                          <a:spcPts val="0"/>
                        </a:spcAft>
                        <a:tabLst>
                          <a:tab pos="685800" algn="l"/>
                          <a:tab pos="1028700" algn="l"/>
                          <a:tab pos="1485900" algn="l"/>
                          <a:tab pos="1943100" algn="l"/>
                          <a:tab pos="2400300" algn="l"/>
                          <a:tab pos="2857500" algn="l"/>
                          <a:tab pos="3314700" algn="l"/>
                          <a:tab pos="3771900" algn="l"/>
                          <a:tab pos="4229100" algn="l"/>
                          <a:tab pos="4686300" algn="r"/>
                        </a:tabLst>
                      </a:pPr>
                      <a:r>
                        <a:rPr lang="en-US" sz="1800" dirty="0">
                          <a:effectLst/>
                        </a:rPr>
                        <a:t>a. Harlequin</a:t>
                      </a:r>
                      <a:endParaRPr lang="en-US" sz="1200" dirty="0">
                        <a:effectLst/>
                        <a:latin typeface="Times New Roman"/>
                        <a:ea typeface="Times New Roman"/>
                      </a:endParaRPr>
                    </a:p>
                  </a:txBody>
                  <a:tcPr marL="68580" marR="68580" marT="0" marB="0"/>
                </a:tc>
                <a:tc>
                  <a:txBody>
                    <a:bodyPr/>
                    <a:lstStyle/>
                    <a:p>
                      <a:pPr marL="0" marR="0" algn="just">
                        <a:spcBef>
                          <a:spcPts val="0"/>
                        </a:spcBef>
                        <a:spcAft>
                          <a:spcPts val="0"/>
                        </a:spcAft>
                        <a:tabLst>
                          <a:tab pos="685800" algn="l"/>
                          <a:tab pos="1028700" algn="l"/>
                          <a:tab pos="1485900" algn="l"/>
                          <a:tab pos="1943100" algn="l"/>
                          <a:tab pos="2400300" algn="l"/>
                          <a:tab pos="2857500" algn="l"/>
                          <a:tab pos="3314700" algn="l"/>
                          <a:tab pos="3771900" algn="l"/>
                          <a:tab pos="4229100" algn="l"/>
                          <a:tab pos="4686300" algn="r"/>
                        </a:tabLst>
                      </a:pPr>
                      <a:r>
                        <a:rPr lang="en-US" b="1" i="0" u="sng" dirty="0">
                          <a:solidFill>
                            <a:schemeClr val="tx1"/>
                          </a:solidFill>
                        </a:rPr>
                        <a:t>Wise, wore patches</a:t>
                      </a:r>
                    </a:p>
                  </a:txBody>
                  <a:tcPr marL="68580" marR="68580" marT="0" marB="0">
                    <a:solidFill>
                      <a:schemeClr val="accent4">
                        <a:lumMod val="50000"/>
                      </a:schemeClr>
                    </a:solidFill>
                  </a:tcPr>
                </a:tc>
                <a:tc>
                  <a:txBody>
                    <a:bodyPr/>
                    <a:lstStyle/>
                    <a:p>
                      <a:pPr marL="0" marR="0" algn="just">
                        <a:spcBef>
                          <a:spcPts val="0"/>
                        </a:spcBef>
                        <a:spcAft>
                          <a:spcPts val="0"/>
                        </a:spcAft>
                        <a:tabLst>
                          <a:tab pos="685800" algn="l"/>
                          <a:tab pos="1028700" algn="l"/>
                          <a:tab pos="1485900" algn="l"/>
                          <a:tab pos="1943100" algn="l"/>
                          <a:tab pos="2400300" algn="l"/>
                          <a:tab pos="2857500" algn="l"/>
                          <a:tab pos="3314700" algn="l"/>
                          <a:tab pos="3771900" algn="l"/>
                          <a:tab pos="4229100" algn="l"/>
                          <a:tab pos="4686300" algn="r"/>
                        </a:tabLst>
                      </a:pPr>
                      <a:r>
                        <a:rPr lang="en-US" u="sng"/>
                        <a:t>Usually the servant</a:t>
                      </a:r>
                    </a:p>
                  </a:txBody>
                  <a:tcPr marL="68580" marR="68580" marT="0" marB="0">
                    <a:solidFill>
                      <a:schemeClr val="accent4">
                        <a:lumMod val="50000"/>
                      </a:schemeClr>
                    </a:solidFill>
                  </a:tcPr>
                </a:tc>
              </a:tr>
              <a:tr h="304801">
                <a:tc>
                  <a:txBody>
                    <a:bodyPr/>
                    <a:lstStyle/>
                    <a:p>
                      <a:pPr marL="0" marR="0" algn="just">
                        <a:spcBef>
                          <a:spcPts val="0"/>
                        </a:spcBef>
                        <a:spcAft>
                          <a:spcPts val="0"/>
                        </a:spcAft>
                        <a:tabLst>
                          <a:tab pos="685800" algn="l"/>
                          <a:tab pos="1028700" algn="l"/>
                          <a:tab pos="1485900" algn="l"/>
                          <a:tab pos="1943100" algn="l"/>
                          <a:tab pos="2400300" algn="l"/>
                          <a:tab pos="2857500" algn="l"/>
                          <a:tab pos="3314700" algn="l"/>
                          <a:tab pos="3771900" algn="l"/>
                          <a:tab pos="4229100" algn="l"/>
                          <a:tab pos="4686300" algn="r"/>
                        </a:tabLst>
                      </a:pPr>
                      <a:r>
                        <a:rPr lang="en-US" sz="1800">
                          <a:effectLst/>
                        </a:rPr>
                        <a:t>b. Pierrot</a:t>
                      </a:r>
                      <a:endParaRPr lang="en-US" sz="1200">
                        <a:effectLst/>
                        <a:latin typeface="Times New Roman"/>
                        <a:ea typeface="Times New Roman"/>
                      </a:endParaRPr>
                    </a:p>
                  </a:txBody>
                  <a:tcPr marL="68580" marR="68580" marT="0" marB="0"/>
                </a:tc>
                <a:tc>
                  <a:txBody>
                    <a:bodyPr/>
                    <a:lstStyle/>
                    <a:p>
                      <a:pPr marL="0" marR="0" algn="just">
                        <a:spcBef>
                          <a:spcPts val="0"/>
                        </a:spcBef>
                        <a:spcAft>
                          <a:spcPts val="0"/>
                        </a:spcAft>
                        <a:tabLst>
                          <a:tab pos="685800" algn="l"/>
                          <a:tab pos="1028700" algn="l"/>
                          <a:tab pos="1485900" algn="l"/>
                          <a:tab pos="1943100" algn="l"/>
                          <a:tab pos="2400300" algn="l"/>
                          <a:tab pos="2857500" algn="l"/>
                          <a:tab pos="3314700" algn="l"/>
                          <a:tab pos="3771900" algn="l"/>
                          <a:tab pos="4229100" algn="l"/>
                          <a:tab pos="4686300" algn="r"/>
                        </a:tabLst>
                      </a:pPr>
                      <a:r>
                        <a:rPr lang="en-US" b="1" i="0" u="sng" dirty="0">
                          <a:solidFill>
                            <a:schemeClr val="tx1"/>
                          </a:solidFill>
                        </a:rPr>
                        <a:t>Lovelorn and Moody</a:t>
                      </a:r>
                    </a:p>
                  </a:txBody>
                  <a:tcPr marL="68580" marR="68580" marT="0" marB="0">
                    <a:solidFill>
                      <a:schemeClr val="accent4">
                        <a:lumMod val="50000"/>
                      </a:schemeClr>
                    </a:solidFill>
                  </a:tcPr>
                </a:tc>
                <a:tc>
                  <a:txBody>
                    <a:bodyPr/>
                    <a:lstStyle/>
                    <a:p>
                      <a:pPr marL="0" marR="0" algn="just">
                        <a:spcBef>
                          <a:spcPts val="0"/>
                        </a:spcBef>
                        <a:spcAft>
                          <a:spcPts val="0"/>
                        </a:spcAft>
                        <a:tabLst>
                          <a:tab pos="685800" algn="l"/>
                          <a:tab pos="1028700" algn="l"/>
                          <a:tab pos="1485900" algn="l"/>
                          <a:tab pos="1943100" algn="l"/>
                          <a:tab pos="2400300" algn="l"/>
                          <a:tab pos="2857500" algn="l"/>
                          <a:tab pos="3314700" algn="l"/>
                          <a:tab pos="3771900" algn="l"/>
                          <a:tab pos="4229100" algn="l"/>
                          <a:tab pos="4686300" algn="r"/>
                        </a:tabLst>
                      </a:pPr>
                      <a:r>
                        <a:rPr lang="en-US" u="sng"/>
                        <a:t>Young Lover of Columbine</a:t>
                      </a:r>
                    </a:p>
                  </a:txBody>
                  <a:tcPr marL="68580" marR="68580" marT="0" marB="0">
                    <a:solidFill>
                      <a:schemeClr val="accent4">
                        <a:lumMod val="50000"/>
                      </a:schemeClr>
                    </a:solidFill>
                  </a:tcPr>
                </a:tc>
              </a:tr>
              <a:tr h="914400">
                <a:tc>
                  <a:txBody>
                    <a:bodyPr/>
                    <a:lstStyle/>
                    <a:p>
                      <a:pPr marL="0" marR="0" lvl="3" indent="0" algn="just">
                        <a:spcBef>
                          <a:spcPts val="0"/>
                        </a:spcBef>
                        <a:spcAft>
                          <a:spcPts val="0"/>
                        </a:spcAft>
                        <a:buFont typeface="+mj-lt"/>
                        <a:buNone/>
                        <a:tabLst>
                          <a:tab pos="685800" algn="l"/>
                          <a:tab pos="1028700" algn="l"/>
                          <a:tab pos="1485900" algn="l"/>
                          <a:tab pos="1943100" algn="l"/>
                          <a:tab pos="2400300" algn="l"/>
                          <a:tab pos="2857500" algn="l"/>
                          <a:tab pos="3314700" algn="l"/>
                          <a:tab pos="3771900" algn="l"/>
                          <a:tab pos="4229100" algn="l"/>
                          <a:tab pos="4686300" algn="r"/>
                        </a:tabLst>
                      </a:pPr>
                      <a:r>
                        <a:rPr lang="en-US" sz="1800" dirty="0" smtClean="0">
                          <a:effectLst/>
                        </a:rPr>
                        <a:t>c. </a:t>
                      </a:r>
                      <a:r>
                        <a:rPr lang="en-US" sz="1800" dirty="0" err="1" smtClean="0">
                          <a:effectLst/>
                        </a:rPr>
                        <a:t>Pantalone</a:t>
                      </a:r>
                      <a:endParaRPr lang="en-US" sz="1200" dirty="0">
                        <a:effectLst/>
                        <a:latin typeface="Times New Roman"/>
                        <a:ea typeface="Times New Roman"/>
                        <a:cs typeface="Times New Roman"/>
                      </a:endParaRPr>
                    </a:p>
                  </a:txBody>
                  <a:tcPr marL="68580" marR="68580" marT="0" marB="0"/>
                </a:tc>
                <a:tc>
                  <a:txBody>
                    <a:bodyPr/>
                    <a:lstStyle/>
                    <a:p>
                      <a:pPr marL="0" marR="0" algn="just">
                        <a:spcBef>
                          <a:spcPts val="0"/>
                        </a:spcBef>
                        <a:spcAft>
                          <a:spcPts val="0"/>
                        </a:spcAft>
                        <a:tabLst>
                          <a:tab pos="685800" algn="l"/>
                          <a:tab pos="1028700" algn="l"/>
                          <a:tab pos="1485900" algn="l"/>
                          <a:tab pos="1943100" algn="l"/>
                          <a:tab pos="2400300" algn="l"/>
                          <a:tab pos="2857500" algn="l"/>
                          <a:tab pos="3314700" algn="l"/>
                          <a:tab pos="3771900" algn="l"/>
                          <a:tab pos="4229100" algn="l"/>
                          <a:tab pos="4686300" algn="r"/>
                        </a:tabLst>
                      </a:pPr>
                      <a:r>
                        <a:rPr lang="en-US" b="1" i="0" u="sng" dirty="0">
                          <a:solidFill>
                            <a:schemeClr val="tx1"/>
                          </a:solidFill>
                        </a:rPr>
                        <a:t>Comic in baggy pants</a:t>
                      </a:r>
                    </a:p>
                  </a:txBody>
                  <a:tcPr marL="68580" marR="68580" marT="0" marB="0">
                    <a:solidFill>
                      <a:schemeClr val="accent4">
                        <a:lumMod val="50000"/>
                      </a:schemeClr>
                    </a:solidFill>
                  </a:tcPr>
                </a:tc>
                <a:tc>
                  <a:txBody>
                    <a:bodyPr/>
                    <a:lstStyle/>
                    <a:p>
                      <a:pPr marL="0" marR="0" algn="just">
                        <a:spcBef>
                          <a:spcPts val="0"/>
                        </a:spcBef>
                        <a:spcAft>
                          <a:spcPts val="0"/>
                        </a:spcAft>
                        <a:tabLst>
                          <a:tab pos="685800" algn="l"/>
                          <a:tab pos="1023938" algn="l"/>
                          <a:tab pos="1028700" algn="l"/>
                          <a:tab pos="1943100" algn="l"/>
                          <a:tab pos="2400300" algn="l"/>
                          <a:tab pos="2857500" algn="l"/>
                          <a:tab pos="3314700" algn="l"/>
                          <a:tab pos="3771900" algn="l"/>
                          <a:tab pos="4229100" algn="l"/>
                          <a:tab pos="4686300" algn="r"/>
                        </a:tabLst>
                      </a:pPr>
                      <a:r>
                        <a:rPr lang="en-US" u="sng" dirty="0" smtClean="0"/>
                        <a:t>Pompous</a:t>
                      </a:r>
                      <a:r>
                        <a:rPr lang="en-US" u="sng" baseline="0" dirty="0" smtClean="0"/>
                        <a:t> </a:t>
                      </a:r>
                      <a:r>
                        <a:rPr lang="en-US" u="sng" dirty="0" smtClean="0"/>
                        <a:t>middle-aged </a:t>
                      </a:r>
                      <a:r>
                        <a:rPr lang="en-US" u="sng" dirty="0"/>
                        <a:t>father</a:t>
                      </a:r>
                    </a:p>
                  </a:txBody>
                  <a:tcPr marL="68580" marR="68580" marT="0" marB="0">
                    <a:solidFill>
                      <a:schemeClr val="accent4">
                        <a:lumMod val="50000"/>
                      </a:schemeClr>
                    </a:solidFill>
                  </a:tcPr>
                </a:tc>
              </a:tr>
              <a:tr h="1523999">
                <a:tc>
                  <a:txBody>
                    <a:bodyPr/>
                    <a:lstStyle/>
                    <a:p>
                      <a:pPr marL="0" marR="0" lvl="3" indent="0" algn="l">
                        <a:spcBef>
                          <a:spcPts val="0"/>
                        </a:spcBef>
                        <a:spcAft>
                          <a:spcPts val="0"/>
                        </a:spcAft>
                        <a:buFont typeface="+mj-lt"/>
                        <a:buNone/>
                        <a:tabLst>
                          <a:tab pos="685800" algn="l"/>
                          <a:tab pos="1028700" algn="l"/>
                          <a:tab pos="1485900" algn="l"/>
                          <a:tab pos="1943100" algn="l"/>
                          <a:tab pos="2400300" algn="l"/>
                          <a:tab pos="2857500" algn="l"/>
                          <a:tab pos="3314700" algn="l"/>
                          <a:tab pos="3771900" algn="l"/>
                          <a:tab pos="4229100" algn="l"/>
                          <a:tab pos="4686300" algn="r"/>
                        </a:tabLst>
                      </a:pPr>
                      <a:r>
                        <a:rPr lang="en-US" sz="1800" dirty="0" smtClean="0">
                          <a:effectLst/>
                        </a:rPr>
                        <a:t>d. Columbine</a:t>
                      </a:r>
                      <a:endParaRPr lang="en-US" sz="1200" dirty="0">
                        <a:effectLst/>
                        <a:latin typeface="Times New Roman"/>
                        <a:ea typeface="Times New Roman"/>
                        <a:cs typeface="Times New Roman"/>
                      </a:endParaRPr>
                    </a:p>
                  </a:txBody>
                  <a:tcPr marL="68580" marR="68580" marT="0" marB="0"/>
                </a:tc>
                <a:tc>
                  <a:txBody>
                    <a:bodyPr/>
                    <a:lstStyle/>
                    <a:p>
                      <a:pPr marL="0" marR="0" algn="just">
                        <a:spcBef>
                          <a:spcPts val="0"/>
                        </a:spcBef>
                        <a:spcAft>
                          <a:spcPts val="0"/>
                        </a:spcAft>
                        <a:tabLst>
                          <a:tab pos="685800" algn="l"/>
                          <a:tab pos="1028700" algn="l"/>
                          <a:tab pos="1485900" algn="l"/>
                          <a:tab pos="1943100" algn="l"/>
                          <a:tab pos="2400300" algn="l"/>
                          <a:tab pos="2857500" algn="l"/>
                          <a:tab pos="3314700" algn="l"/>
                          <a:tab pos="3771900" algn="l"/>
                          <a:tab pos="4229100" algn="l"/>
                          <a:tab pos="4686300" algn="r"/>
                        </a:tabLst>
                      </a:pPr>
                      <a:r>
                        <a:rPr lang="en-US" b="1" i="0" u="sng" dirty="0" smtClean="0"/>
                        <a:t>Flirtatious </a:t>
                      </a:r>
                      <a:r>
                        <a:rPr lang="en-US" b="1" i="0" u="sng" dirty="0"/>
                        <a:t>and pretty</a:t>
                      </a:r>
                    </a:p>
                  </a:txBody>
                  <a:tcPr marL="68580" marR="68580" marT="0" marB="0">
                    <a:solidFill>
                      <a:schemeClr val="accent4">
                        <a:lumMod val="50000"/>
                      </a:schemeClr>
                    </a:solidFill>
                  </a:tcPr>
                </a:tc>
                <a:tc>
                  <a:txBody>
                    <a:bodyPr/>
                    <a:lstStyle/>
                    <a:p>
                      <a:pPr marL="0" marR="0" algn="just">
                        <a:spcBef>
                          <a:spcPts val="0"/>
                        </a:spcBef>
                        <a:spcAft>
                          <a:spcPts val="0"/>
                        </a:spcAft>
                        <a:tabLst>
                          <a:tab pos="685800" algn="l"/>
                          <a:tab pos="1028700" algn="l"/>
                          <a:tab pos="1485900" algn="l"/>
                          <a:tab pos="1943100" algn="l"/>
                          <a:tab pos="2400300" algn="l"/>
                          <a:tab pos="2857500" algn="l"/>
                          <a:tab pos="3314700" algn="l"/>
                          <a:tab pos="3771900" algn="l"/>
                          <a:tab pos="4229100" algn="l"/>
                          <a:tab pos="4686300" algn="r"/>
                        </a:tabLst>
                      </a:pPr>
                      <a:r>
                        <a:rPr lang="en-US" u="sng" dirty="0">
                          <a:solidFill>
                            <a:schemeClr val="tx1"/>
                          </a:solidFill>
                        </a:rPr>
                        <a:t>Daughter of </a:t>
                      </a:r>
                      <a:r>
                        <a:rPr lang="en-US" u="sng" dirty="0" err="1">
                          <a:solidFill>
                            <a:schemeClr val="tx1"/>
                          </a:solidFill>
                        </a:rPr>
                        <a:t>Pantalone</a:t>
                      </a:r>
                      <a:r>
                        <a:rPr lang="en-US" u="sng" dirty="0">
                          <a:solidFill>
                            <a:schemeClr val="tx1"/>
                          </a:solidFill>
                        </a:rPr>
                        <a:t>.  In love with </a:t>
                      </a:r>
                      <a:r>
                        <a:rPr lang="en-US" u="sng" dirty="0" err="1">
                          <a:solidFill>
                            <a:schemeClr val="tx1"/>
                          </a:solidFill>
                        </a:rPr>
                        <a:t>Pierrot</a:t>
                      </a:r>
                      <a:r>
                        <a:rPr lang="en-US" u="sng" dirty="0">
                          <a:solidFill>
                            <a:schemeClr val="tx1"/>
                          </a:solidFill>
                        </a:rPr>
                        <a:t>, but required to marry someone much older.  She has a mind of her own.  </a:t>
                      </a:r>
                    </a:p>
                  </a:txBody>
                  <a:tcPr marL="68580" marR="68580" marT="0" marB="0">
                    <a:solidFill>
                      <a:schemeClr val="accent4">
                        <a:lumMod val="50000"/>
                      </a:schemeClr>
                    </a:solidFill>
                  </a:tcPr>
                </a:tc>
              </a:tr>
            </a:tbl>
          </a:graphicData>
        </a:graphic>
      </p:graphicFrame>
    </p:spTree>
    <p:extLst>
      <p:ext uri="{BB962C8B-B14F-4D97-AF65-F5344CB8AC3E}">
        <p14:creationId xmlns:p14="http://schemas.microsoft.com/office/powerpoint/2010/main" val="6821893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457200" indent="-457200" algn="l">
              <a:buFont typeface="+mj-lt"/>
              <a:buAutoNum type="arabicPeriod" startAt="3"/>
            </a:pPr>
            <a:r>
              <a:rPr lang="en-US" dirty="0" smtClean="0"/>
              <a:t>Slapstick Comedy</a:t>
            </a:r>
            <a:r>
              <a:rPr lang="en-US" dirty="0" smtClean="0">
                <a:solidFill>
                  <a:schemeClr val="accent4">
                    <a:lumMod val="75000"/>
                  </a:schemeClr>
                </a:solidFill>
              </a:rPr>
              <a:t>–</a:t>
            </a:r>
            <a:r>
              <a:rPr lang="en-US" b="1" u="sng" dirty="0" smtClean="0">
                <a:solidFill>
                  <a:schemeClr val="accent4">
                    <a:lumMod val="75000"/>
                  </a:schemeClr>
                </a:solidFill>
              </a:rPr>
              <a:t>Energetic, </a:t>
            </a:r>
            <a:r>
              <a:rPr lang="en-US" b="1" u="sng" dirty="0">
                <a:solidFill>
                  <a:schemeClr val="accent4">
                    <a:lumMod val="75000"/>
                  </a:schemeClr>
                </a:solidFill>
              </a:rPr>
              <a:t>sometimes acrobatic, physical comedy.  Think Marx brothers or 3 Stooges.</a:t>
            </a:r>
            <a:endParaRPr lang="en-US" u="sng" dirty="0">
              <a:solidFill>
                <a:schemeClr val="accent4">
                  <a:lumMod val="75000"/>
                </a:schemeClr>
              </a:solidFill>
            </a:endParaRPr>
          </a:p>
          <a:p>
            <a:pPr marL="457200" indent="-457200" algn="l">
              <a:buFont typeface="+mj-lt"/>
              <a:buAutoNum type="arabicPeriod" startAt="3"/>
            </a:pPr>
            <a:r>
              <a:rPr lang="en-US" dirty="0" smtClean="0"/>
              <a:t>Italian </a:t>
            </a:r>
            <a:r>
              <a:rPr lang="en-US" dirty="0"/>
              <a:t>Theatre Architecture.</a:t>
            </a:r>
          </a:p>
          <a:p>
            <a:pPr marL="914400" indent="-457200" algn="l">
              <a:buFont typeface="+mj-lt"/>
              <a:buAutoNum type="alphaLcParenR"/>
            </a:pPr>
            <a:r>
              <a:rPr lang="en-US" dirty="0" smtClean="0"/>
              <a:t>First </a:t>
            </a:r>
            <a:r>
              <a:rPr lang="en-US" dirty="0"/>
              <a:t>proscenium built in </a:t>
            </a:r>
            <a:r>
              <a:rPr lang="en-US" b="1" u="sng" dirty="0">
                <a:solidFill>
                  <a:schemeClr val="accent4">
                    <a:lumMod val="75000"/>
                  </a:schemeClr>
                </a:solidFill>
              </a:rPr>
              <a:t>1618</a:t>
            </a:r>
            <a:r>
              <a:rPr lang="en-US" dirty="0"/>
              <a:t>.  </a:t>
            </a:r>
            <a:endParaRPr lang="en-US" dirty="0" smtClean="0"/>
          </a:p>
          <a:p>
            <a:pPr marL="914400" indent="-457200" algn="l">
              <a:buFont typeface="+mj-lt"/>
              <a:buAutoNum type="alphaLcParenR"/>
            </a:pPr>
            <a:r>
              <a:rPr lang="en-US" dirty="0" smtClean="0"/>
              <a:t>Ornate </a:t>
            </a:r>
            <a:r>
              <a:rPr lang="en-US" dirty="0"/>
              <a:t>prospective scenery and raked Stages</a:t>
            </a:r>
            <a:r>
              <a:rPr lang="en-US" b="1" dirty="0"/>
              <a:t>.  See picture 2. </a:t>
            </a:r>
            <a:endParaRPr lang="en-US" dirty="0"/>
          </a:p>
          <a:p>
            <a:pPr marL="914400" indent="-457200" algn="l">
              <a:buFont typeface="+mj-lt"/>
              <a:buAutoNum type="alphaLcParenR"/>
            </a:pPr>
            <a:r>
              <a:rPr lang="en-US" dirty="0" smtClean="0"/>
              <a:t>Chariot </a:t>
            </a:r>
            <a:r>
              <a:rPr lang="en-US" dirty="0"/>
              <a:t>and pole system–</a:t>
            </a:r>
            <a:r>
              <a:rPr lang="en-US" b="1" u="sng" dirty="0">
                <a:solidFill>
                  <a:schemeClr val="accent4">
                    <a:lumMod val="75000"/>
                  </a:schemeClr>
                </a:solidFill>
              </a:rPr>
              <a:t>slots were cut through the stage floor and poles passed through.  Flats were mounted on the pole and were attached beneath the stage to chariots that ran on tracks parallel to the front of the stage.  When chariots ran toward the center of the stage, flats were carried into view. </a:t>
            </a:r>
            <a:endParaRPr lang="en-US" u="sng" dirty="0">
              <a:solidFill>
                <a:schemeClr val="accent4">
                  <a:lumMod val="75000"/>
                </a:schemeClr>
              </a:solidFill>
            </a:endParaRPr>
          </a:p>
        </p:txBody>
      </p:sp>
      <p:sp>
        <p:nvSpPr>
          <p:cNvPr id="3" name="Title 2"/>
          <p:cNvSpPr>
            <a:spLocks noGrp="1"/>
          </p:cNvSpPr>
          <p:nvPr>
            <p:ph type="title"/>
          </p:nvPr>
        </p:nvSpPr>
        <p:spPr/>
        <p:txBody>
          <a:bodyPr/>
          <a:lstStyle/>
          <a:p>
            <a:r>
              <a:rPr lang="en-US" dirty="0" smtClean="0"/>
              <a:t>IV. Renaissance and Elizabethan</a:t>
            </a:r>
            <a:endParaRPr lang="en-US" dirty="0"/>
          </a:p>
        </p:txBody>
      </p:sp>
    </p:spTree>
    <p:extLst>
      <p:ext uri="{BB962C8B-B14F-4D97-AF65-F5344CB8AC3E}">
        <p14:creationId xmlns:p14="http://schemas.microsoft.com/office/powerpoint/2010/main" val="19098121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Origins</a:t>
            </a:r>
            <a:endParaRPr lang="en-US" dirty="0"/>
          </a:p>
        </p:txBody>
      </p:sp>
    </p:spTree>
    <p:extLst>
      <p:ext uri="{BB962C8B-B14F-4D97-AF65-F5344CB8AC3E}">
        <p14:creationId xmlns:p14="http://schemas.microsoft.com/office/powerpoint/2010/main" val="21894726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1752600"/>
            <a:ext cx="8229600" cy="4724400"/>
          </a:xfrm>
        </p:spPr>
        <p:txBody>
          <a:bodyPr>
            <a:normAutofit/>
          </a:bodyPr>
          <a:lstStyle/>
          <a:p>
            <a:pPr marL="514350" lvl="0" indent="-514350" algn="l">
              <a:buFont typeface="+mj-lt"/>
              <a:buAutoNum type="alphaUcPeriod" startAt="4"/>
            </a:pPr>
            <a:r>
              <a:rPr lang="en-US" sz="2800" dirty="0" smtClean="0"/>
              <a:t> Spain–Spanish Golden age</a:t>
            </a:r>
          </a:p>
          <a:p>
            <a:pPr marL="577850" lvl="1" indent="-342900" algn="l">
              <a:buFont typeface="+mj-lt"/>
              <a:buAutoNum type="arabicPeriod"/>
            </a:pPr>
            <a:r>
              <a:rPr lang="en-US" sz="2400" dirty="0" smtClean="0"/>
              <a:t>Playwrights</a:t>
            </a:r>
          </a:p>
          <a:p>
            <a:pPr marL="800100" lvl="2" indent="-342900" algn="l">
              <a:buFont typeface="+mj-lt"/>
              <a:buAutoNum type="alphaLcParenR"/>
            </a:pPr>
            <a:r>
              <a:rPr lang="en-US" sz="2000" dirty="0" smtClean="0"/>
              <a:t>Lope de Vega</a:t>
            </a:r>
            <a:r>
              <a:rPr lang="en-US" sz="2000" b="1" dirty="0" smtClean="0"/>
              <a:t>–</a:t>
            </a:r>
            <a:r>
              <a:rPr lang="en-US" sz="2000" b="1" u="sng" dirty="0" smtClean="0">
                <a:solidFill>
                  <a:schemeClr val="accent4">
                    <a:lumMod val="75000"/>
                  </a:schemeClr>
                </a:solidFill>
              </a:rPr>
              <a:t>most prolific of all Spanish playwright, His life was as interesting as his plays.  He was a member of the Spanish Armada, secretary to a noble man, had many business and love affairs, and later became a priest.</a:t>
            </a:r>
            <a:endParaRPr lang="en-US" sz="2000" u="sng" dirty="0" smtClean="0">
              <a:solidFill>
                <a:schemeClr val="accent4">
                  <a:lumMod val="75000"/>
                </a:schemeClr>
              </a:solidFill>
            </a:endParaRPr>
          </a:p>
          <a:p>
            <a:pPr marL="800100" lvl="2" indent="-342900" algn="l">
              <a:buFont typeface="+mj-lt"/>
              <a:buAutoNum type="alphaLcParenR"/>
            </a:pPr>
            <a:r>
              <a:rPr lang="en-US" sz="2000" dirty="0" smtClean="0"/>
              <a:t>Calderon–</a:t>
            </a:r>
            <a:r>
              <a:rPr lang="en-US" sz="2000" b="1" u="sng" dirty="0" smtClean="0">
                <a:solidFill>
                  <a:schemeClr val="accent4">
                    <a:lumMod val="75000"/>
                  </a:schemeClr>
                </a:solidFill>
              </a:rPr>
              <a:t>Wrote </a:t>
            </a:r>
            <a:r>
              <a:rPr lang="en-US" sz="2000" b="1" i="1" u="sng" dirty="0" smtClean="0">
                <a:solidFill>
                  <a:schemeClr val="accent4">
                    <a:lumMod val="75000"/>
                  </a:schemeClr>
                </a:solidFill>
              </a:rPr>
              <a:t>Life is a Dream</a:t>
            </a:r>
            <a:r>
              <a:rPr lang="en-US" sz="2000" b="1" u="sng" dirty="0" smtClean="0">
                <a:solidFill>
                  <a:schemeClr val="accent4">
                    <a:lumMod val="75000"/>
                  </a:schemeClr>
                </a:solidFill>
              </a:rPr>
              <a:t>, a philosophical allegory about the human situation and the mystery of life.  Very famous Spanish play</a:t>
            </a:r>
            <a:endParaRPr lang="en-US" sz="2000" u="sng" dirty="0" smtClean="0">
              <a:solidFill>
                <a:schemeClr val="accent4">
                  <a:lumMod val="75000"/>
                </a:schemeClr>
              </a:solidFill>
            </a:endParaRPr>
          </a:p>
          <a:p>
            <a:pPr marL="800100" lvl="2" indent="-342900" algn="l">
              <a:buFont typeface="+mj-lt"/>
              <a:buAutoNum type="alphaLcParenR"/>
            </a:pPr>
            <a:r>
              <a:rPr lang="en-US" sz="2000" dirty="0" smtClean="0"/>
              <a:t>Plays about—</a:t>
            </a:r>
            <a:r>
              <a:rPr lang="en-US" sz="2000" b="1" u="sng" dirty="0" smtClean="0">
                <a:solidFill>
                  <a:schemeClr val="accent4">
                    <a:lumMod val="75000"/>
                  </a:schemeClr>
                </a:solidFill>
              </a:rPr>
              <a:t>Adventure, Chivalry, and Romance</a:t>
            </a:r>
            <a:endParaRPr lang="en-US" sz="2000" u="sng" dirty="0" smtClean="0">
              <a:solidFill>
                <a:schemeClr val="accent4">
                  <a:lumMod val="75000"/>
                </a:schemeClr>
              </a:solidFill>
            </a:endParaRPr>
          </a:p>
          <a:p>
            <a:pPr marL="457200" lvl="0" indent="-457200" algn="l"/>
            <a:endParaRPr lang="en-US" sz="1400" dirty="0" smtClean="0"/>
          </a:p>
          <a:p>
            <a:pPr algn="l"/>
            <a:endParaRPr lang="en-US" dirty="0"/>
          </a:p>
        </p:txBody>
      </p:sp>
      <p:sp>
        <p:nvSpPr>
          <p:cNvPr id="3" name="Title 2"/>
          <p:cNvSpPr>
            <a:spLocks noGrp="1"/>
          </p:cNvSpPr>
          <p:nvPr>
            <p:ph type="title"/>
          </p:nvPr>
        </p:nvSpPr>
        <p:spPr/>
        <p:txBody>
          <a:bodyPr/>
          <a:lstStyle/>
          <a:p>
            <a:r>
              <a:rPr lang="en-US" dirty="0" smtClean="0"/>
              <a:t>IV. Renaissance and Elizabethan</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514350" lvl="0" indent="-514350" algn="l">
              <a:buFont typeface="+mj-lt"/>
              <a:buAutoNum type="alphaUcPeriod" startAt="5"/>
            </a:pPr>
            <a:r>
              <a:rPr lang="en-US" sz="2800" dirty="0" smtClean="0"/>
              <a:t>France</a:t>
            </a:r>
          </a:p>
          <a:p>
            <a:pPr marL="800100" lvl="1" indent="-342900" algn="l">
              <a:buFont typeface="+mj-lt"/>
              <a:buAutoNum type="arabicPeriod"/>
            </a:pPr>
            <a:r>
              <a:rPr lang="en-US" sz="2000" dirty="0" smtClean="0"/>
              <a:t>Theatre for </a:t>
            </a:r>
            <a:r>
              <a:rPr lang="en-US" sz="2000" b="1" u="sng" dirty="0" smtClean="0">
                <a:solidFill>
                  <a:schemeClr val="accent4">
                    <a:lumMod val="75000"/>
                  </a:schemeClr>
                </a:solidFill>
              </a:rPr>
              <a:t>aristocracy</a:t>
            </a:r>
            <a:endParaRPr lang="en-US" sz="2000" u="sng" dirty="0" smtClean="0">
              <a:solidFill>
                <a:schemeClr val="accent4">
                  <a:lumMod val="75000"/>
                </a:schemeClr>
              </a:solidFill>
            </a:endParaRPr>
          </a:p>
          <a:p>
            <a:pPr marL="800100" lvl="1" indent="-342900" algn="l">
              <a:buFont typeface="+mj-lt"/>
              <a:buAutoNum type="arabicPeriod"/>
            </a:pPr>
            <a:r>
              <a:rPr lang="en-US" sz="2000" dirty="0" smtClean="0"/>
              <a:t>Jean </a:t>
            </a:r>
            <a:r>
              <a:rPr lang="en-US" sz="2000" dirty="0" err="1" smtClean="0"/>
              <a:t>Baptiste</a:t>
            </a:r>
            <a:r>
              <a:rPr lang="en-US" sz="2000" dirty="0" smtClean="0"/>
              <a:t> </a:t>
            </a:r>
            <a:r>
              <a:rPr lang="en-US" sz="2000" dirty="0" err="1" smtClean="0"/>
              <a:t>Poquelin</a:t>
            </a:r>
            <a:r>
              <a:rPr lang="en-US" sz="2000" dirty="0" smtClean="0"/>
              <a:t> or </a:t>
            </a:r>
            <a:r>
              <a:rPr lang="en-US" sz="2000" b="1" u="sng" dirty="0" smtClean="0">
                <a:solidFill>
                  <a:schemeClr val="accent4">
                    <a:lumMod val="75000"/>
                  </a:schemeClr>
                </a:solidFill>
              </a:rPr>
              <a:t>Moliere</a:t>
            </a:r>
            <a:r>
              <a:rPr lang="en-US" sz="2000" b="1" dirty="0" smtClean="0"/>
              <a:t> </a:t>
            </a:r>
            <a:r>
              <a:rPr lang="en-US" sz="2000" dirty="0" smtClean="0"/>
              <a:t>wrote </a:t>
            </a:r>
            <a:r>
              <a:rPr lang="en-US" sz="2000" i="1" dirty="0" smtClean="0"/>
              <a:t>Tartuffe</a:t>
            </a:r>
            <a:r>
              <a:rPr lang="en-US" sz="2000" dirty="0" smtClean="0"/>
              <a:t>.  </a:t>
            </a:r>
          </a:p>
          <a:p>
            <a:pPr marL="1257300" lvl="2" indent="-342900" algn="l">
              <a:buFont typeface="+mj-lt"/>
              <a:buAutoNum type="alphaLcParenR"/>
            </a:pPr>
            <a:r>
              <a:rPr lang="en-US" sz="1800" dirty="0" smtClean="0"/>
              <a:t>His plays poked fun of the aristocracy, .</a:t>
            </a:r>
          </a:p>
          <a:p>
            <a:pPr marL="914400" indent="-457200" algn="l">
              <a:buFont typeface="+mj-lt"/>
              <a:buAutoNum type="arabicPeriod" startAt="3"/>
            </a:pPr>
            <a:r>
              <a:rPr lang="en-US" dirty="0" smtClean="0"/>
              <a:t>Neoclassic ideals—French academy—group of men who decided what  ideal art and theatre should be—were extremely strict about Aristotle’s elements of tragedy, especially unity of time and place of action.</a:t>
            </a:r>
          </a:p>
          <a:p>
            <a:pPr marL="914400" indent="-457200" algn="l">
              <a:buFont typeface="+mj-lt"/>
              <a:buAutoNum type="arabicPeriod" startAt="3"/>
            </a:pPr>
            <a:r>
              <a:rPr lang="en-US" b="1" u="sng" dirty="0" smtClean="0">
                <a:solidFill>
                  <a:schemeClr val="accent4">
                    <a:lumMod val="75000"/>
                  </a:schemeClr>
                </a:solidFill>
              </a:rPr>
              <a:t>Verisimilitude–Likeness to life.</a:t>
            </a:r>
            <a:endParaRPr lang="en-US" sz="1400" b="1" u="sng" dirty="0" smtClean="0">
              <a:solidFill>
                <a:schemeClr val="accent4">
                  <a:lumMod val="75000"/>
                </a:schemeClr>
              </a:solidFill>
            </a:endParaRPr>
          </a:p>
          <a:p>
            <a:endParaRPr lang="en-US" dirty="0"/>
          </a:p>
        </p:txBody>
      </p:sp>
      <p:sp>
        <p:nvSpPr>
          <p:cNvPr id="3" name="Title 2"/>
          <p:cNvSpPr>
            <a:spLocks noGrp="1"/>
          </p:cNvSpPr>
          <p:nvPr>
            <p:ph type="title"/>
          </p:nvPr>
        </p:nvSpPr>
        <p:spPr/>
        <p:txBody>
          <a:bodyPr/>
          <a:lstStyle/>
          <a:p>
            <a:r>
              <a:rPr lang="en-US" dirty="0" smtClean="0"/>
              <a:t>IV. Renaissance and Elizabethan</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28600" y="1600200"/>
            <a:ext cx="8686800" cy="5029200"/>
          </a:xfrm>
        </p:spPr>
        <p:txBody>
          <a:bodyPr>
            <a:normAutofit/>
          </a:bodyPr>
          <a:lstStyle/>
          <a:p>
            <a:pPr marL="457200" lvl="0" indent="-457200" algn="l">
              <a:buFont typeface="+mj-lt"/>
              <a:buAutoNum type="alphaUcPeriod" startAt="6"/>
            </a:pPr>
            <a:r>
              <a:rPr lang="en-US" sz="2400" dirty="0" smtClean="0"/>
              <a:t>England</a:t>
            </a:r>
          </a:p>
          <a:p>
            <a:pPr marL="574675" lvl="1" indent="-339725" algn="l">
              <a:buFont typeface="+mj-lt"/>
              <a:buAutoNum type="arabicPeriod"/>
            </a:pPr>
            <a:r>
              <a:rPr lang="en-US" dirty="0" smtClean="0"/>
              <a:t>Under Elizabeth I, the arts flourished. James I succeeded her and kept the tradition alive.</a:t>
            </a:r>
          </a:p>
          <a:p>
            <a:pPr marL="800100" lvl="2" indent="-342900" algn="l">
              <a:buFont typeface="+mj-lt"/>
              <a:buAutoNum type="alphaLcPeriod"/>
            </a:pPr>
            <a:r>
              <a:rPr lang="en-US" sz="1800" dirty="0" smtClean="0"/>
              <a:t>Sponsored traveling groups of players, Shakespeare’s Lord Chamberlain’s men among these</a:t>
            </a:r>
            <a:r>
              <a:rPr lang="en-US" sz="1800" dirty="0" smtClean="0">
                <a:solidFill>
                  <a:srgbClr val="7030A0"/>
                </a:solidFill>
              </a:rPr>
              <a:t>.  Lord Chamberlain’s men became the </a:t>
            </a:r>
            <a:r>
              <a:rPr lang="en-US" sz="1800" b="1" u="sng" dirty="0" smtClean="0">
                <a:solidFill>
                  <a:srgbClr val="7030A0"/>
                </a:solidFill>
              </a:rPr>
              <a:t>King’s Men</a:t>
            </a:r>
            <a:r>
              <a:rPr lang="en-US" sz="1800" u="sng" dirty="0" smtClean="0">
                <a:solidFill>
                  <a:srgbClr val="7030A0"/>
                </a:solidFill>
              </a:rPr>
              <a:t> </a:t>
            </a:r>
            <a:r>
              <a:rPr lang="en-US" sz="1800" b="1" u="sng" dirty="0" smtClean="0">
                <a:solidFill>
                  <a:srgbClr val="7030A0"/>
                </a:solidFill>
              </a:rPr>
              <a:t>because they were sponsored by King James I.</a:t>
            </a:r>
            <a:endParaRPr lang="en-US" sz="1800" u="sng" dirty="0" smtClean="0">
              <a:solidFill>
                <a:srgbClr val="7030A0"/>
              </a:solidFill>
            </a:endParaRPr>
          </a:p>
          <a:p>
            <a:pPr marL="800100" lvl="2" indent="-342900" algn="l">
              <a:buFont typeface="+mj-lt"/>
              <a:buAutoNum type="alphaLcPeriod"/>
            </a:pPr>
            <a:r>
              <a:rPr lang="en-US" sz="1800" dirty="0" smtClean="0"/>
              <a:t>Well-known playwrights:</a:t>
            </a:r>
          </a:p>
          <a:p>
            <a:pPr marL="1092200" lvl="3" indent="-400050" algn="l">
              <a:buFont typeface="+mj-lt"/>
              <a:buAutoNum type="romanUcPeriod"/>
            </a:pPr>
            <a:r>
              <a:rPr lang="en-US" sz="1800" dirty="0" smtClean="0"/>
              <a:t>Christopher Marlowe—</a:t>
            </a:r>
            <a:r>
              <a:rPr lang="en-US" sz="1800" b="1" u="sng" dirty="0" smtClean="0">
                <a:solidFill>
                  <a:schemeClr val="accent4">
                    <a:lumMod val="75000"/>
                  </a:schemeClr>
                </a:solidFill>
              </a:rPr>
              <a:t>Wrote </a:t>
            </a:r>
            <a:r>
              <a:rPr lang="en-US" sz="1800" b="1" i="1" u="sng" dirty="0" smtClean="0">
                <a:solidFill>
                  <a:schemeClr val="accent4">
                    <a:lumMod val="75000"/>
                  </a:schemeClr>
                </a:solidFill>
              </a:rPr>
              <a:t>Dr. Faustus</a:t>
            </a:r>
            <a:r>
              <a:rPr lang="en-US" sz="1800" i="1" u="sng" dirty="0" smtClean="0">
                <a:solidFill>
                  <a:schemeClr val="accent4">
                    <a:lumMod val="75000"/>
                  </a:schemeClr>
                </a:solidFill>
              </a:rPr>
              <a:t>, </a:t>
            </a:r>
            <a:r>
              <a:rPr lang="en-US" sz="1800" b="1" u="sng" dirty="0" smtClean="0">
                <a:solidFill>
                  <a:schemeClr val="accent4">
                    <a:lumMod val="75000"/>
                  </a:schemeClr>
                </a:solidFill>
              </a:rPr>
              <a:t>creator of blank verse (unrhymed, iambic pentameter.)</a:t>
            </a:r>
            <a:endParaRPr lang="en-US" sz="1800" u="sng" dirty="0" smtClean="0">
              <a:solidFill>
                <a:schemeClr val="accent4">
                  <a:lumMod val="75000"/>
                </a:schemeClr>
              </a:solidFill>
            </a:endParaRPr>
          </a:p>
          <a:p>
            <a:pPr marL="1092200" lvl="3" indent="-400050" algn="l">
              <a:buFont typeface="+mj-lt"/>
              <a:buAutoNum type="romanUcPeriod"/>
            </a:pPr>
            <a:r>
              <a:rPr lang="en-US" sz="1800" dirty="0" smtClean="0"/>
              <a:t>Ben Johnson—</a:t>
            </a:r>
            <a:r>
              <a:rPr lang="en-US" sz="1800" b="1" u="sng" dirty="0" smtClean="0">
                <a:solidFill>
                  <a:schemeClr val="accent4">
                    <a:lumMod val="75000"/>
                  </a:schemeClr>
                </a:solidFill>
              </a:rPr>
              <a:t>Next to Shakespeare, finest Elizabethan playwright. Wrote </a:t>
            </a:r>
            <a:r>
              <a:rPr lang="en-US" sz="1800" b="1" i="1" u="sng" dirty="0" err="1" smtClean="0">
                <a:solidFill>
                  <a:schemeClr val="accent4">
                    <a:lumMod val="75000"/>
                  </a:schemeClr>
                </a:solidFill>
              </a:rPr>
              <a:t>Volpone</a:t>
            </a:r>
            <a:r>
              <a:rPr lang="en-US" sz="1800" b="1" u="sng" dirty="0" smtClean="0">
                <a:solidFill>
                  <a:schemeClr val="accent4">
                    <a:lumMod val="75000"/>
                  </a:schemeClr>
                </a:solidFill>
              </a:rPr>
              <a:t>.</a:t>
            </a:r>
            <a:endParaRPr lang="en-US" sz="1800" u="sng" dirty="0" smtClean="0">
              <a:solidFill>
                <a:schemeClr val="accent4">
                  <a:lumMod val="75000"/>
                </a:schemeClr>
              </a:solidFill>
            </a:endParaRPr>
          </a:p>
          <a:p>
            <a:pPr marL="1092200" lvl="3" indent="-400050" algn="l">
              <a:buFont typeface="+mj-lt"/>
              <a:buAutoNum type="romanUcPeriod"/>
            </a:pPr>
            <a:r>
              <a:rPr lang="en-US" sz="1800" dirty="0" smtClean="0"/>
              <a:t>William Shakespeare–“He wasn’t of an age, he was for all time.”  </a:t>
            </a:r>
            <a:r>
              <a:rPr lang="en-US" sz="1800" b="1" u="sng" dirty="0" smtClean="0">
                <a:solidFill>
                  <a:schemeClr val="accent4">
                    <a:lumMod val="75000"/>
                  </a:schemeClr>
                </a:solidFill>
              </a:rPr>
              <a:t>Universal themes, audiences represented all classes, from the poorest of the poor to the richest of the rich.</a:t>
            </a:r>
          </a:p>
          <a:p>
            <a:pPr algn="l"/>
            <a:endParaRPr lang="en-US" dirty="0"/>
          </a:p>
        </p:txBody>
      </p:sp>
      <p:sp>
        <p:nvSpPr>
          <p:cNvPr id="3" name="Title 2"/>
          <p:cNvSpPr>
            <a:spLocks noGrp="1"/>
          </p:cNvSpPr>
          <p:nvPr>
            <p:ph type="title"/>
          </p:nvPr>
        </p:nvSpPr>
        <p:spPr/>
        <p:txBody>
          <a:bodyPr/>
          <a:lstStyle/>
          <a:p>
            <a:r>
              <a:rPr lang="en-US" dirty="0" smtClean="0"/>
              <a:t>IV. Renaissance and Elizabethan</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0" y="1676400"/>
            <a:ext cx="8915400" cy="5029200"/>
          </a:xfrm>
        </p:spPr>
        <p:txBody>
          <a:bodyPr>
            <a:normAutofit/>
          </a:bodyPr>
          <a:lstStyle/>
          <a:p>
            <a:pPr marL="365125" lvl="4" indent="-400050" algn="l">
              <a:spcBef>
                <a:spcPts val="600"/>
              </a:spcBef>
              <a:buFont typeface="+mj-lt"/>
              <a:buAutoNum type="romanLcPeriod"/>
            </a:pPr>
            <a:r>
              <a:rPr lang="en-US" sz="1600" dirty="0" smtClean="0"/>
              <a:t>Globe Theatre—looked like inn yards—round or octagonal in shape because most theatre companies began as traveling companies and performed in inn yards.  Later permanent theatres fashioned after these.  Open, out-doors theatre, performances were in the afternoon.</a:t>
            </a:r>
          </a:p>
          <a:p>
            <a:pPr marL="365125" lvl="4" indent="-400050" algn="l">
              <a:spcBef>
                <a:spcPts val="600"/>
              </a:spcBef>
              <a:buFont typeface="+mj-lt"/>
              <a:buAutoNum type="romanLcPeriod"/>
            </a:pPr>
            <a:r>
              <a:rPr lang="en-US" sz="1600" dirty="0" smtClean="0"/>
              <a:t>Actors were </a:t>
            </a:r>
            <a:r>
              <a:rPr lang="en-US" sz="1600" b="1" u="sng" dirty="0" smtClean="0">
                <a:solidFill>
                  <a:schemeClr val="accent4">
                    <a:lumMod val="75000"/>
                  </a:schemeClr>
                </a:solidFill>
              </a:rPr>
              <a:t>men</a:t>
            </a:r>
            <a:r>
              <a:rPr lang="en-US" sz="1600" dirty="0" smtClean="0"/>
              <a:t> and </a:t>
            </a:r>
            <a:r>
              <a:rPr lang="en-US" sz="1600" b="1" u="sng" dirty="0" smtClean="0">
                <a:solidFill>
                  <a:schemeClr val="accent4">
                    <a:lumMod val="75000"/>
                  </a:schemeClr>
                </a:solidFill>
              </a:rPr>
              <a:t>boys</a:t>
            </a:r>
            <a:r>
              <a:rPr lang="en-US" sz="1600" dirty="0" smtClean="0"/>
              <a:t>. </a:t>
            </a:r>
          </a:p>
          <a:p>
            <a:pPr marL="365125" lvl="4" indent="-400050" algn="l">
              <a:spcBef>
                <a:spcPts val="600"/>
              </a:spcBef>
              <a:buFont typeface="+mj-lt"/>
              <a:buAutoNum type="romanLcPeriod"/>
            </a:pPr>
            <a:r>
              <a:rPr lang="en-US" sz="1600" u="sng" dirty="0" smtClean="0"/>
              <a:t>Pit</a:t>
            </a:r>
            <a:r>
              <a:rPr lang="en-US" sz="1600" dirty="0" smtClean="0"/>
              <a:t>–</a:t>
            </a:r>
            <a:r>
              <a:rPr lang="en-US" sz="1600" b="1" u="sng" dirty="0" smtClean="0">
                <a:solidFill>
                  <a:schemeClr val="accent4">
                    <a:lumMod val="75000"/>
                  </a:schemeClr>
                </a:solidFill>
              </a:rPr>
              <a:t>yard where groundlings surrounded the thrust stage.</a:t>
            </a:r>
            <a:endParaRPr lang="en-US" sz="1600" u="sng" dirty="0" smtClean="0">
              <a:solidFill>
                <a:schemeClr val="accent4">
                  <a:lumMod val="75000"/>
                </a:schemeClr>
              </a:solidFill>
            </a:endParaRPr>
          </a:p>
          <a:p>
            <a:pPr marL="365125" lvl="4" indent="-400050" algn="l">
              <a:spcBef>
                <a:spcPts val="600"/>
              </a:spcBef>
              <a:buFont typeface="+mj-lt"/>
              <a:buAutoNum type="romanLcPeriod"/>
            </a:pPr>
            <a:r>
              <a:rPr lang="en-US" sz="1600" u="sng" dirty="0" smtClean="0"/>
              <a:t>Galleries</a:t>
            </a:r>
            <a:r>
              <a:rPr lang="en-US" sz="1600" dirty="0" smtClean="0"/>
              <a:t>–</a:t>
            </a:r>
            <a:r>
              <a:rPr lang="en-US" sz="1600" b="1" u="sng" dirty="0" smtClean="0">
                <a:solidFill>
                  <a:schemeClr val="accent4">
                    <a:lumMod val="75000"/>
                  </a:schemeClr>
                </a:solidFill>
              </a:rPr>
              <a:t>covered seating areas with benches surrounding the stage.  For the upper-classes.</a:t>
            </a:r>
            <a:endParaRPr lang="en-US" sz="1600" u="sng" dirty="0" smtClean="0">
              <a:solidFill>
                <a:schemeClr val="accent4">
                  <a:lumMod val="75000"/>
                </a:schemeClr>
              </a:solidFill>
            </a:endParaRPr>
          </a:p>
          <a:p>
            <a:pPr marL="365125" lvl="4" indent="-400050" algn="l">
              <a:spcBef>
                <a:spcPts val="600"/>
              </a:spcBef>
              <a:buFont typeface="+mj-lt"/>
              <a:buAutoNum type="romanLcPeriod"/>
            </a:pPr>
            <a:r>
              <a:rPr lang="en-US" sz="1600" u="sng" dirty="0" smtClean="0"/>
              <a:t>Tiring house</a:t>
            </a:r>
            <a:r>
              <a:rPr lang="en-US" sz="1600" b="1" dirty="0" smtClean="0"/>
              <a:t>– </a:t>
            </a:r>
            <a:r>
              <a:rPr lang="en-US" sz="1600" b="1" u="sng" dirty="0" smtClean="0">
                <a:solidFill>
                  <a:schemeClr val="accent4">
                    <a:lumMod val="75000"/>
                  </a:schemeClr>
                </a:solidFill>
              </a:rPr>
              <a:t>Permanent structure behind the covered thrust stage.  Housed the props and acted as a green room, as well as provided permanent background.  Like the Greek </a:t>
            </a:r>
            <a:r>
              <a:rPr lang="en-US" sz="1600" b="1" u="sng" dirty="0" err="1" smtClean="0">
                <a:solidFill>
                  <a:schemeClr val="accent4">
                    <a:lumMod val="75000"/>
                  </a:schemeClr>
                </a:solidFill>
              </a:rPr>
              <a:t>Proskenium</a:t>
            </a:r>
            <a:r>
              <a:rPr lang="en-US" sz="1600" u="sng" dirty="0" smtClean="0">
                <a:solidFill>
                  <a:schemeClr val="accent4">
                    <a:lumMod val="75000"/>
                  </a:schemeClr>
                </a:solidFill>
              </a:rPr>
              <a:t>. </a:t>
            </a:r>
          </a:p>
          <a:p>
            <a:pPr marL="365125" lvl="4" indent="-400050" algn="l">
              <a:spcBef>
                <a:spcPts val="600"/>
              </a:spcBef>
              <a:buFont typeface="+mj-lt"/>
              <a:buAutoNum type="romanLcPeriod"/>
            </a:pPr>
            <a:r>
              <a:rPr lang="en-US" sz="1600" u="sng" dirty="0" smtClean="0"/>
              <a:t>Trap door</a:t>
            </a:r>
            <a:r>
              <a:rPr lang="en-US" sz="1600" b="1" dirty="0" smtClean="0"/>
              <a:t>– </a:t>
            </a:r>
            <a:r>
              <a:rPr lang="en-US" sz="1600" b="1" u="sng" dirty="0" smtClean="0">
                <a:solidFill>
                  <a:schemeClr val="accent4">
                    <a:lumMod val="75000"/>
                  </a:schemeClr>
                </a:solidFill>
              </a:rPr>
              <a:t>Special appearances and disappearances were made underneath the stage.  Known as hell</a:t>
            </a:r>
            <a:r>
              <a:rPr lang="en-US" sz="1600" u="sng" dirty="0" smtClean="0">
                <a:solidFill>
                  <a:schemeClr val="accent4">
                    <a:lumMod val="75000"/>
                  </a:schemeClr>
                </a:solidFill>
              </a:rPr>
              <a:t>.</a:t>
            </a:r>
          </a:p>
          <a:p>
            <a:pPr marL="365125" lvl="4" indent="-400050" algn="l">
              <a:spcBef>
                <a:spcPts val="600"/>
              </a:spcBef>
              <a:buFont typeface="+mj-lt"/>
              <a:buAutoNum type="romanLcPeriod"/>
            </a:pPr>
            <a:r>
              <a:rPr lang="en-US" sz="1600" u="sng" dirty="0" smtClean="0"/>
              <a:t>Heavens</a:t>
            </a:r>
            <a:r>
              <a:rPr lang="en-US" sz="1600" dirty="0" smtClean="0"/>
              <a:t>– </a:t>
            </a:r>
            <a:r>
              <a:rPr lang="en-US" sz="1600" b="1" u="sng" dirty="0" smtClean="0">
                <a:solidFill>
                  <a:schemeClr val="accent4">
                    <a:lumMod val="75000"/>
                  </a:schemeClr>
                </a:solidFill>
              </a:rPr>
              <a:t>another trap door appeared on the roof of the stage.  Angelic creatures were flown in from this space, like Arial from </a:t>
            </a:r>
            <a:r>
              <a:rPr lang="en-US" sz="1600" b="1" i="1" u="sng" dirty="0" smtClean="0">
                <a:solidFill>
                  <a:schemeClr val="accent4">
                    <a:lumMod val="75000"/>
                  </a:schemeClr>
                </a:solidFill>
              </a:rPr>
              <a:t>The Tempest.  </a:t>
            </a:r>
            <a:endParaRPr lang="en-US" sz="1600" u="sng" dirty="0" smtClean="0">
              <a:solidFill>
                <a:schemeClr val="accent4">
                  <a:lumMod val="75000"/>
                </a:schemeClr>
              </a:solidFill>
            </a:endParaRPr>
          </a:p>
          <a:p>
            <a:pPr marL="365125" lvl="4" indent="-400050" algn="l">
              <a:spcBef>
                <a:spcPts val="600"/>
              </a:spcBef>
              <a:buFont typeface="+mj-lt"/>
              <a:buAutoNum type="romanLcPeriod"/>
            </a:pPr>
            <a:r>
              <a:rPr lang="en-US" sz="1600" u="sng" dirty="0" smtClean="0"/>
              <a:t>Doors</a:t>
            </a:r>
            <a:r>
              <a:rPr lang="en-US" sz="1600" dirty="0" smtClean="0"/>
              <a:t>– </a:t>
            </a:r>
            <a:r>
              <a:rPr lang="en-US" sz="1600" b="1" u="sng" dirty="0" smtClean="0">
                <a:solidFill>
                  <a:schemeClr val="accent4">
                    <a:lumMod val="75000"/>
                  </a:schemeClr>
                </a:solidFill>
              </a:rPr>
              <a:t>Two main doors on each side of the main center entrance.</a:t>
            </a:r>
            <a:endParaRPr lang="en-US" sz="1600" u="sng" dirty="0" smtClean="0">
              <a:solidFill>
                <a:schemeClr val="accent4">
                  <a:lumMod val="75000"/>
                </a:schemeClr>
              </a:solidFill>
            </a:endParaRPr>
          </a:p>
          <a:p>
            <a:pPr marL="365125" lvl="4" indent="-400050" algn="l">
              <a:spcBef>
                <a:spcPts val="600"/>
              </a:spcBef>
              <a:buFont typeface="+mj-lt"/>
              <a:buAutoNum type="romanLcPeriod"/>
            </a:pPr>
            <a:r>
              <a:rPr lang="en-US" sz="1600" u="sng" dirty="0" smtClean="0"/>
              <a:t>Study</a:t>
            </a:r>
            <a:r>
              <a:rPr lang="en-US" sz="1600" dirty="0" smtClean="0"/>
              <a:t>– </a:t>
            </a:r>
            <a:r>
              <a:rPr lang="en-US" sz="1600" b="1" u="sng" dirty="0" smtClean="0">
                <a:solidFill>
                  <a:schemeClr val="accent4">
                    <a:lumMod val="75000"/>
                  </a:schemeClr>
                </a:solidFill>
              </a:rPr>
              <a:t>Recessed curtained area in the center of the stage used for entrances and interior scenes</a:t>
            </a:r>
            <a:r>
              <a:rPr lang="en-US" sz="1600" u="sng" dirty="0" smtClean="0">
                <a:solidFill>
                  <a:schemeClr val="accent4">
                    <a:lumMod val="75000"/>
                  </a:schemeClr>
                </a:solidFill>
              </a:rPr>
              <a:t>.  </a:t>
            </a:r>
          </a:p>
          <a:p>
            <a:pPr marL="365125" lvl="4" indent="-400050" algn="l">
              <a:spcBef>
                <a:spcPts val="600"/>
              </a:spcBef>
              <a:buFont typeface="+mj-lt"/>
              <a:buAutoNum type="romanLcPeriod"/>
            </a:pPr>
            <a:r>
              <a:rPr lang="en-US" sz="1600" u="sng" dirty="0" smtClean="0"/>
              <a:t>Terrace–</a:t>
            </a:r>
            <a:r>
              <a:rPr lang="en-US" sz="1600" dirty="0" smtClean="0"/>
              <a:t> </a:t>
            </a:r>
            <a:r>
              <a:rPr lang="en-US" sz="1600" b="1" u="sng" dirty="0" smtClean="0">
                <a:solidFill>
                  <a:schemeClr val="accent4">
                    <a:lumMod val="75000"/>
                  </a:schemeClr>
                </a:solidFill>
              </a:rPr>
              <a:t>Three separate balconies above the stage, used for upper scenes, aka, </a:t>
            </a:r>
            <a:r>
              <a:rPr lang="en-US" sz="1600" b="1" i="1" u="sng" dirty="0" smtClean="0">
                <a:solidFill>
                  <a:schemeClr val="accent4">
                    <a:lumMod val="75000"/>
                  </a:schemeClr>
                </a:solidFill>
              </a:rPr>
              <a:t>Romeo and Juliet</a:t>
            </a:r>
            <a:r>
              <a:rPr lang="en-US" sz="1600" b="1" u="sng" dirty="0" smtClean="0">
                <a:solidFill>
                  <a:schemeClr val="accent4">
                    <a:lumMod val="75000"/>
                  </a:schemeClr>
                </a:solidFill>
              </a:rPr>
              <a:t>, and for the musicians loft. </a:t>
            </a:r>
            <a:r>
              <a:rPr lang="en-US" sz="1600" u="sng" dirty="0" smtClean="0">
                <a:solidFill>
                  <a:schemeClr val="accent4">
                    <a:lumMod val="75000"/>
                  </a:schemeClr>
                </a:solidFill>
              </a:rPr>
              <a:t> </a:t>
            </a:r>
          </a:p>
          <a:p>
            <a:pPr marL="365125" lvl="4" indent="-400050" algn="l">
              <a:spcBef>
                <a:spcPts val="600"/>
              </a:spcBef>
              <a:buFont typeface="+mj-lt"/>
              <a:buAutoNum type="romanLcPeriod"/>
            </a:pPr>
            <a:r>
              <a:rPr lang="en-US" sz="1600" dirty="0" smtClean="0"/>
              <a:t>Costumes were fine Elizabethan clothes.  There was no attempt at </a:t>
            </a:r>
            <a:r>
              <a:rPr lang="en-US" sz="1600" b="1" u="sng" dirty="0" smtClean="0">
                <a:solidFill>
                  <a:schemeClr val="accent4">
                    <a:lumMod val="75000"/>
                  </a:schemeClr>
                </a:solidFill>
              </a:rPr>
              <a:t>authenticity</a:t>
            </a:r>
            <a:endParaRPr lang="en-US" sz="1600" u="sng" dirty="0" smtClean="0">
              <a:solidFill>
                <a:schemeClr val="accent4">
                  <a:lumMod val="75000"/>
                </a:schemeClr>
              </a:solidFill>
            </a:endParaRPr>
          </a:p>
          <a:p>
            <a:pPr algn="l"/>
            <a:endParaRPr lang="en-US" dirty="0"/>
          </a:p>
        </p:txBody>
      </p:sp>
      <p:sp>
        <p:nvSpPr>
          <p:cNvPr id="3" name="Title 2"/>
          <p:cNvSpPr>
            <a:spLocks noGrp="1"/>
          </p:cNvSpPr>
          <p:nvPr>
            <p:ph type="title"/>
          </p:nvPr>
        </p:nvSpPr>
        <p:spPr/>
        <p:txBody>
          <a:bodyPr/>
          <a:lstStyle/>
          <a:p>
            <a:r>
              <a:rPr lang="en-US" dirty="0" smtClean="0"/>
              <a:t>IV. Renaissance and Elizabethan</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IV. Renaissance and Elizabethan</a:t>
            </a:r>
          </a:p>
        </p:txBody>
      </p:sp>
      <p:pic>
        <p:nvPicPr>
          <p:cNvPr id="2050" name="Picture 2"/>
          <p:cNvPicPr>
            <a:picLocks noGrp="1" noChangeAspect="1" noChangeArrowheads="1"/>
          </p:cNvPicPr>
          <p:nvPr>
            <p:ph sz="quarter" idx="13"/>
          </p:nvPr>
        </p:nvPicPr>
        <p:blipFill rotWithShape="1">
          <a:blip r:embed="rId2" cstate="print">
            <a:extLst>
              <a:ext uri="{28A0092B-C50C-407E-A947-70E740481C1C}">
                <a14:useLocalDpi xmlns:a14="http://schemas.microsoft.com/office/drawing/2010/main" val="0"/>
              </a:ext>
            </a:extLst>
          </a:blip>
          <a:srcRect b="15299"/>
          <a:stretch/>
        </p:blipFill>
        <p:spPr bwMode="auto">
          <a:xfrm>
            <a:off x="685800" y="1737555"/>
            <a:ext cx="7848600" cy="4988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rot="20341278">
            <a:off x="533400" y="914400"/>
            <a:ext cx="1676400" cy="646331"/>
          </a:xfrm>
          <a:prstGeom prst="rect">
            <a:avLst/>
          </a:prstGeom>
          <a:noFill/>
        </p:spPr>
        <p:txBody>
          <a:bodyPr wrap="square" rtlCol="0">
            <a:spAutoFit/>
          </a:bodyPr>
          <a:lstStyle/>
          <a:p>
            <a:r>
              <a:rPr lang="en-US" b="1" dirty="0" smtClean="0">
                <a:solidFill>
                  <a:schemeClr val="accent4">
                    <a:lumMod val="75000"/>
                  </a:schemeClr>
                </a:solidFill>
              </a:rPr>
              <a:t>A. Elizabethan Theatre</a:t>
            </a:r>
            <a:endParaRPr lang="en-US" b="1" dirty="0">
              <a:solidFill>
                <a:schemeClr val="accent4">
                  <a:lumMod val="75000"/>
                </a:schemeClr>
              </a:solidFill>
            </a:endParaRPr>
          </a:p>
        </p:txBody>
      </p:sp>
      <p:sp>
        <p:nvSpPr>
          <p:cNvPr id="5" name="TextBox 4"/>
          <p:cNvSpPr txBox="1"/>
          <p:nvPr/>
        </p:nvSpPr>
        <p:spPr>
          <a:xfrm>
            <a:off x="419100" y="3048000"/>
            <a:ext cx="1371600" cy="646331"/>
          </a:xfrm>
          <a:prstGeom prst="rect">
            <a:avLst/>
          </a:prstGeom>
          <a:noFill/>
        </p:spPr>
        <p:txBody>
          <a:bodyPr wrap="square" rtlCol="0">
            <a:spAutoFit/>
          </a:bodyPr>
          <a:lstStyle/>
          <a:p>
            <a:r>
              <a:rPr lang="en-US" dirty="0" smtClean="0">
                <a:solidFill>
                  <a:schemeClr val="accent4">
                    <a:lumMod val="75000"/>
                  </a:schemeClr>
                </a:solidFill>
              </a:rPr>
              <a:t> </a:t>
            </a:r>
            <a:r>
              <a:rPr lang="en-US" b="1" dirty="0" smtClean="0">
                <a:solidFill>
                  <a:schemeClr val="accent4">
                    <a:lumMod val="75000"/>
                  </a:schemeClr>
                </a:solidFill>
              </a:rPr>
              <a:t>B.    </a:t>
            </a:r>
          </a:p>
          <a:p>
            <a:r>
              <a:rPr lang="en-US" b="1" dirty="0" smtClean="0">
                <a:solidFill>
                  <a:schemeClr val="accent4">
                    <a:lumMod val="75000"/>
                  </a:schemeClr>
                </a:solidFill>
              </a:rPr>
              <a:t>Heavens</a:t>
            </a:r>
            <a:endParaRPr lang="en-US" b="1" dirty="0">
              <a:solidFill>
                <a:schemeClr val="accent4">
                  <a:lumMod val="75000"/>
                </a:schemeClr>
              </a:solidFill>
            </a:endParaRPr>
          </a:p>
        </p:txBody>
      </p:sp>
      <p:sp>
        <p:nvSpPr>
          <p:cNvPr id="6" name="TextBox 5"/>
          <p:cNvSpPr txBox="1"/>
          <p:nvPr/>
        </p:nvSpPr>
        <p:spPr>
          <a:xfrm>
            <a:off x="1219200" y="6172200"/>
            <a:ext cx="1143000" cy="369332"/>
          </a:xfrm>
          <a:prstGeom prst="rect">
            <a:avLst/>
          </a:prstGeom>
          <a:noFill/>
        </p:spPr>
        <p:txBody>
          <a:bodyPr wrap="square" rtlCol="0">
            <a:spAutoFit/>
          </a:bodyPr>
          <a:lstStyle/>
          <a:p>
            <a:r>
              <a:rPr lang="en-US" b="1" dirty="0" smtClean="0">
                <a:solidFill>
                  <a:schemeClr val="accent4">
                    <a:lumMod val="75000"/>
                  </a:schemeClr>
                </a:solidFill>
              </a:rPr>
              <a:t>C. Hell</a:t>
            </a:r>
            <a:endParaRPr lang="en-US" b="1" dirty="0">
              <a:solidFill>
                <a:schemeClr val="accent4">
                  <a:lumMod val="75000"/>
                </a:schemeClr>
              </a:solidFill>
            </a:endParaRPr>
          </a:p>
        </p:txBody>
      </p:sp>
      <p:sp>
        <p:nvSpPr>
          <p:cNvPr id="7" name="TextBox 6"/>
          <p:cNvSpPr txBox="1"/>
          <p:nvPr/>
        </p:nvSpPr>
        <p:spPr>
          <a:xfrm>
            <a:off x="4038600" y="6356866"/>
            <a:ext cx="1981200" cy="369332"/>
          </a:xfrm>
          <a:prstGeom prst="rect">
            <a:avLst/>
          </a:prstGeom>
          <a:noFill/>
        </p:spPr>
        <p:txBody>
          <a:bodyPr wrap="square" rtlCol="0">
            <a:spAutoFit/>
          </a:bodyPr>
          <a:lstStyle/>
          <a:p>
            <a:r>
              <a:rPr lang="en-US" b="1" dirty="0" smtClean="0">
                <a:solidFill>
                  <a:schemeClr val="accent4">
                    <a:lumMod val="75000"/>
                  </a:schemeClr>
                </a:solidFill>
              </a:rPr>
              <a:t>D. Pit</a:t>
            </a:r>
            <a:endParaRPr lang="en-US" b="1" dirty="0">
              <a:solidFill>
                <a:schemeClr val="accent4">
                  <a:lumMod val="75000"/>
                </a:schemeClr>
              </a:solidFill>
            </a:endParaRPr>
          </a:p>
        </p:txBody>
      </p:sp>
      <p:sp>
        <p:nvSpPr>
          <p:cNvPr id="8" name="TextBox 7"/>
          <p:cNvSpPr txBox="1"/>
          <p:nvPr/>
        </p:nvSpPr>
        <p:spPr>
          <a:xfrm>
            <a:off x="7391400" y="4572000"/>
            <a:ext cx="1019831" cy="369332"/>
          </a:xfrm>
          <a:prstGeom prst="rect">
            <a:avLst/>
          </a:prstGeom>
          <a:noFill/>
        </p:spPr>
        <p:txBody>
          <a:bodyPr wrap="none" rtlCol="0">
            <a:spAutoFit/>
          </a:bodyPr>
          <a:lstStyle/>
          <a:p>
            <a:r>
              <a:rPr lang="en-US" b="1" dirty="0" smtClean="0">
                <a:solidFill>
                  <a:schemeClr val="accent4">
                    <a:lumMod val="75000"/>
                  </a:schemeClr>
                </a:solidFill>
              </a:rPr>
              <a:t>E. Study</a:t>
            </a:r>
            <a:endParaRPr lang="en-US" b="1" dirty="0">
              <a:solidFill>
                <a:schemeClr val="accent4">
                  <a:lumMod val="75000"/>
                </a:schemeClr>
              </a:solidFill>
            </a:endParaRPr>
          </a:p>
        </p:txBody>
      </p:sp>
      <p:sp>
        <p:nvSpPr>
          <p:cNvPr id="9" name="TextBox 8"/>
          <p:cNvSpPr txBox="1"/>
          <p:nvPr/>
        </p:nvSpPr>
        <p:spPr>
          <a:xfrm>
            <a:off x="7010400" y="3733800"/>
            <a:ext cx="1143000" cy="646331"/>
          </a:xfrm>
          <a:prstGeom prst="rect">
            <a:avLst/>
          </a:prstGeom>
          <a:noFill/>
        </p:spPr>
        <p:txBody>
          <a:bodyPr wrap="square" rtlCol="0">
            <a:spAutoFit/>
          </a:bodyPr>
          <a:lstStyle/>
          <a:p>
            <a:r>
              <a:rPr lang="en-US" b="1" dirty="0" smtClean="0">
                <a:solidFill>
                  <a:schemeClr val="accent4">
                    <a:lumMod val="75000"/>
                  </a:schemeClr>
                </a:solidFill>
              </a:rPr>
              <a:t>F. Terrace</a:t>
            </a:r>
            <a:endParaRPr lang="en-US" b="1" dirty="0">
              <a:solidFill>
                <a:schemeClr val="accent4">
                  <a:lumMod val="75000"/>
                </a:schemeClr>
              </a:solidFill>
            </a:endParaRPr>
          </a:p>
        </p:txBody>
      </p:sp>
      <p:cxnSp>
        <p:nvCxnSpPr>
          <p:cNvPr id="11" name="Straight Arrow Connector 10"/>
          <p:cNvCxnSpPr/>
          <p:nvPr/>
        </p:nvCxnSpPr>
        <p:spPr>
          <a:xfrm>
            <a:off x="1371600" y="1447800"/>
            <a:ext cx="1752600" cy="762000"/>
          </a:xfrm>
          <a:prstGeom prst="straightConnector1">
            <a:avLst/>
          </a:prstGeom>
          <a:ln>
            <a:solidFill>
              <a:srgbClr val="3399FF"/>
            </a:solidFill>
            <a:tailEnd type="arrow"/>
          </a:ln>
          <a:effectLst>
            <a:glow rad="2286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524000" y="3581400"/>
            <a:ext cx="3048000" cy="112931"/>
          </a:xfrm>
          <a:prstGeom prst="straightConnector1">
            <a:avLst/>
          </a:prstGeom>
          <a:ln>
            <a:solidFill>
              <a:srgbClr val="3399FF"/>
            </a:solidFill>
            <a:tailEnd type="arrow"/>
          </a:ln>
          <a:effectLst>
            <a:glow rad="2286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2247900" y="5638800"/>
            <a:ext cx="2400300" cy="718066"/>
          </a:xfrm>
          <a:prstGeom prst="straightConnector1">
            <a:avLst/>
          </a:prstGeom>
          <a:ln>
            <a:solidFill>
              <a:srgbClr val="3399FF"/>
            </a:solidFill>
            <a:tailEnd type="arrow"/>
          </a:ln>
          <a:effectLst>
            <a:glow rad="2286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4648200" y="4380131"/>
            <a:ext cx="2743200" cy="0"/>
          </a:xfrm>
          <a:prstGeom prst="straightConnector1">
            <a:avLst/>
          </a:prstGeom>
          <a:ln>
            <a:solidFill>
              <a:srgbClr val="00B0F0"/>
            </a:solidFill>
            <a:tailEnd type="arrow"/>
          </a:ln>
          <a:effectLst>
            <a:glow rad="2286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4800600" y="4941332"/>
            <a:ext cx="3352800" cy="164068"/>
          </a:xfrm>
          <a:prstGeom prst="straightConnector1">
            <a:avLst/>
          </a:prstGeom>
          <a:ln>
            <a:solidFill>
              <a:srgbClr val="00B0F0"/>
            </a:solidFill>
            <a:tailEnd type="arrow"/>
          </a:ln>
          <a:effectLst>
            <a:glow rad="2286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20045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342900" lvl="1" indent="-342900" algn="l">
              <a:buFont typeface="+mj-lt"/>
              <a:buAutoNum type="arabicPeriod" startAt="2"/>
            </a:pPr>
            <a:r>
              <a:rPr lang="en-US" sz="2400" dirty="0" smtClean="0"/>
              <a:t>Death of Theatre—1642--1658</a:t>
            </a:r>
          </a:p>
          <a:p>
            <a:pPr marL="800100" lvl="2" indent="-342900" algn="l">
              <a:buFont typeface="+mj-lt"/>
              <a:buAutoNum type="alphaLcParenR"/>
            </a:pPr>
            <a:r>
              <a:rPr lang="en-US" sz="2000" dirty="0" smtClean="0"/>
              <a:t>Charles I, successor of </a:t>
            </a:r>
            <a:r>
              <a:rPr lang="en-US" sz="2000" b="1" u="sng" dirty="0" smtClean="0">
                <a:solidFill>
                  <a:schemeClr val="accent4">
                    <a:lumMod val="75000"/>
                  </a:schemeClr>
                </a:solidFill>
              </a:rPr>
              <a:t>James I </a:t>
            </a:r>
            <a:r>
              <a:rPr lang="en-US" sz="2000" dirty="0" smtClean="0"/>
              <a:t>was beheaded and Puritan </a:t>
            </a:r>
            <a:r>
              <a:rPr lang="en-US" sz="2000" b="1" u="sng" dirty="0" smtClean="0">
                <a:solidFill>
                  <a:schemeClr val="accent4">
                    <a:lumMod val="75000"/>
                  </a:schemeClr>
                </a:solidFill>
              </a:rPr>
              <a:t>Oliver</a:t>
            </a:r>
            <a:r>
              <a:rPr lang="en-US" sz="2000" u="sng" dirty="0" smtClean="0">
                <a:solidFill>
                  <a:schemeClr val="accent4">
                    <a:lumMod val="75000"/>
                  </a:schemeClr>
                </a:solidFill>
              </a:rPr>
              <a:t> </a:t>
            </a:r>
            <a:r>
              <a:rPr lang="en-US" sz="2000" b="1" u="sng" dirty="0" smtClean="0">
                <a:solidFill>
                  <a:schemeClr val="accent4">
                    <a:lumMod val="75000"/>
                  </a:schemeClr>
                </a:solidFill>
              </a:rPr>
              <a:t>Cromwell</a:t>
            </a:r>
            <a:r>
              <a:rPr lang="en-US" sz="2000" u="sng" dirty="0" smtClean="0">
                <a:solidFill>
                  <a:schemeClr val="accent4">
                    <a:lumMod val="75000"/>
                  </a:schemeClr>
                </a:solidFill>
              </a:rPr>
              <a:t> </a:t>
            </a:r>
            <a:r>
              <a:rPr lang="en-US" sz="2000" dirty="0" smtClean="0"/>
              <a:t>took over and banned all plays, putting actors into jail.   </a:t>
            </a:r>
          </a:p>
          <a:p>
            <a:pPr marL="800100" lvl="2" indent="-342900" algn="l">
              <a:buFont typeface="+mj-lt"/>
              <a:buAutoNum type="alphaLcParenR"/>
            </a:pPr>
            <a:r>
              <a:rPr lang="en-US" sz="2000" dirty="0" smtClean="0"/>
              <a:t>Theatres were closed for </a:t>
            </a:r>
            <a:r>
              <a:rPr lang="en-US" sz="2000" b="1" u="sng" dirty="0" smtClean="0">
                <a:solidFill>
                  <a:schemeClr val="accent4">
                    <a:lumMod val="75000"/>
                  </a:schemeClr>
                </a:solidFill>
              </a:rPr>
              <a:t>16</a:t>
            </a:r>
            <a:r>
              <a:rPr lang="en-US" sz="2000" u="sng" dirty="0" smtClean="0">
                <a:solidFill>
                  <a:schemeClr val="accent4">
                    <a:lumMod val="75000"/>
                  </a:schemeClr>
                </a:solidFill>
              </a:rPr>
              <a:t> </a:t>
            </a:r>
            <a:r>
              <a:rPr lang="en-US" sz="2000" dirty="0" smtClean="0"/>
              <a:t>years under the Puritan rule, ending probably the most brilliant eras of theatre ever known.  The Globe theatre was torn down and King’s Men sold its wardrobe.  </a:t>
            </a:r>
          </a:p>
          <a:p>
            <a:endParaRPr lang="en-US" dirty="0"/>
          </a:p>
        </p:txBody>
      </p:sp>
      <p:sp>
        <p:nvSpPr>
          <p:cNvPr id="3" name="Title 2"/>
          <p:cNvSpPr>
            <a:spLocks noGrp="1"/>
          </p:cNvSpPr>
          <p:nvPr>
            <p:ph type="title"/>
          </p:nvPr>
        </p:nvSpPr>
        <p:spPr/>
        <p:txBody>
          <a:bodyPr/>
          <a:lstStyle/>
          <a:p>
            <a:r>
              <a:rPr lang="en-US" dirty="0" smtClean="0"/>
              <a:t>IV. Renaissance and Elizabethan</a:t>
            </a:r>
            <a:endParaRPr lang="en-US"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364" t="8909" r="7455" b="14728"/>
          <a:stretch/>
        </p:blipFill>
        <p:spPr bwMode="auto">
          <a:xfrm>
            <a:off x="6096000" y="4038600"/>
            <a:ext cx="2043546" cy="2716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421374" y="5943600"/>
            <a:ext cx="1674626" cy="646331"/>
          </a:xfrm>
          <a:prstGeom prst="rect">
            <a:avLst/>
          </a:prstGeom>
          <a:noFill/>
        </p:spPr>
        <p:txBody>
          <a:bodyPr wrap="none" rtlCol="0">
            <a:spAutoFit/>
          </a:bodyPr>
          <a:lstStyle/>
          <a:p>
            <a:r>
              <a:rPr lang="en-US" dirty="0" smtClean="0"/>
              <a:t>Death Mask of</a:t>
            </a:r>
          </a:p>
          <a:p>
            <a:r>
              <a:rPr lang="en-US" dirty="0" smtClean="0"/>
              <a:t>Oliver Cromwell</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 Restoration</a:t>
            </a:r>
            <a:endParaRPr lang="en-US" dirty="0"/>
          </a:p>
        </p:txBody>
      </p:sp>
      <p:sp>
        <p:nvSpPr>
          <p:cNvPr id="3" name="Subtitle 2"/>
          <p:cNvSpPr>
            <a:spLocks noGrp="1"/>
          </p:cNvSpPr>
          <p:nvPr>
            <p:ph type="subTitle" idx="1"/>
          </p:nvPr>
        </p:nvSpPr>
        <p:spPr/>
        <p:txBody>
          <a:bodyPr/>
          <a:lstStyle/>
          <a:p>
            <a:r>
              <a:rPr lang="en-US" dirty="0" smtClean="0"/>
              <a:t>1660-1800</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pPr marL="457200" lvl="0" indent="-457200" algn="l">
              <a:buFont typeface="+mj-lt"/>
              <a:buAutoNum type="alphaUcPeriod"/>
            </a:pPr>
            <a:r>
              <a:rPr lang="en-US" dirty="0" smtClean="0"/>
              <a:t>After Oliver Cromwell’s reign, Charles II returned to England and restored theatre.</a:t>
            </a:r>
          </a:p>
          <a:p>
            <a:pPr marL="457200" lvl="0" indent="-457200" algn="l">
              <a:buFont typeface="+mj-lt"/>
              <a:buAutoNum type="alphaUcPeriod"/>
            </a:pPr>
            <a:r>
              <a:rPr lang="en-US" dirty="0" smtClean="0"/>
              <a:t>Theatre for the nobility.</a:t>
            </a:r>
          </a:p>
          <a:p>
            <a:pPr marL="457200" lvl="0" indent="-457200" algn="l">
              <a:buFont typeface="+mj-lt"/>
              <a:buAutoNum type="alphaUcPeriod"/>
            </a:pPr>
            <a:r>
              <a:rPr lang="en-US" b="1" u="sng" dirty="0" smtClean="0">
                <a:solidFill>
                  <a:schemeClr val="accent4">
                    <a:lumMod val="75000"/>
                  </a:schemeClr>
                </a:solidFill>
              </a:rPr>
              <a:t>Comedy of Manners </a:t>
            </a:r>
            <a:r>
              <a:rPr lang="en-US" dirty="0" smtClean="0"/>
              <a:t>style which poked fun of aristocracy and their lifestyle and manners.</a:t>
            </a:r>
          </a:p>
          <a:p>
            <a:pPr lvl="0" algn="l"/>
            <a:endParaRPr lang="en-US" dirty="0" smtClean="0"/>
          </a:p>
          <a:p>
            <a:pPr marL="457200" lvl="0" indent="-457200" algn="l"/>
            <a:endParaRPr lang="en-US" dirty="0" smtClean="0"/>
          </a:p>
          <a:p>
            <a:pPr marL="457200" lvl="0" indent="-457200" algn="l"/>
            <a:endParaRPr lang="en-US" dirty="0" smtClean="0"/>
          </a:p>
          <a:p>
            <a:pPr algn="l"/>
            <a:endParaRPr lang="en-US" dirty="0"/>
          </a:p>
        </p:txBody>
      </p:sp>
      <p:sp>
        <p:nvSpPr>
          <p:cNvPr id="3" name="Title 2"/>
          <p:cNvSpPr>
            <a:spLocks noGrp="1"/>
          </p:cNvSpPr>
          <p:nvPr>
            <p:ph type="title"/>
          </p:nvPr>
        </p:nvSpPr>
        <p:spPr/>
        <p:txBody>
          <a:bodyPr/>
          <a:lstStyle/>
          <a:p>
            <a:r>
              <a:rPr lang="en-US" dirty="0" smtClean="0"/>
              <a:t>V. restoration</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1828800"/>
            <a:ext cx="8229600" cy="4495800"/>
          </a:xfrm>
        </p:spPr>
        <p:txBody>
          <a:bodyPr/>
          <a:lstStyle/>
          <a:p>
            <a:pPr lvl="0" algn="l"/>
            <a:r>
              <a:rPr lang="en-US" dirty="0" smtClean="0"/>
              <a:t>D.   Three well-known playwrights emerged:</a:t>
            </a:r>
            <a:endParaRPr lang="en-US" sz="1400" dirty="0" smtClean="0"/>
          </a:p>
          <a:p>
            <a:pPr marL="800100" lvl="3" indent="-342900" algn="l">
              <a:buFont typeface="+mj-lt"/>
              <a:buAutoNum type="arabicPeriod"/>
            </a:pPr>
            <a:r>
              <a:rPr lang="en-US" sz="1800" dirty="0" smtClean="0"/>
              <a:t>Oliver Goldsmith— </a:t>
            </a:r>
            <a:r>
              <a:rPr lang="en-US" sz="1800" b="1" i="1" u="sng" dirty="0" smtClean="0">
                <a:solidFill>
                  <a:schemeClr val="accent4">
                    <a:lumMod val="75000"/>
                  </a:schemeClr>
                </a:solidFill>
              </a:rPr>
              <a:t>She Stoops to Conquer</a:t>
            </a:r>
            <a:endParaRPr lang="en-US" sz="1800" u="sng" dirty="0" smtClean="0">
              <a:solidFill>
                <a:schemeClr val="accent4">
                  <a:lumMod val="75000"/>
                </a:schemeClr>
              </a:solidFill>
            </a:endParaRPr>
          </a:p>
          <a:p>
            <a:pPr marL="800100" lvl="3" indent="-342900" algn="l">
              <a:buFont typeface="+mj-lt"/>
              <a:buAutoNum type="arabicPeriod"/>
            </a:pPr>
            <a:r>
              <a:rPr lang="en-US" sz="1800" dirty="0" smtClean="0"/>
              <a:t>Richard </a:t>
            </a:r>
            <a:r>
              <a:rPr lang="en-US" sz="1800" dirty="0" err="1" smtClean="0"/>
              <a:t>Brimsley</a:t>
            </a:r>
            <a:r>
              <a:rPr lang="en-US" sz="1800" dirty="0" smtClean="0"/>
              <a:t> Sheridan</a:t>
            </a:r>
            <a:r>
              <a:rPr lang="en-US" sz="1800" i="1" dirty="0" smtClean="0"/>
              <a:t>— </a:t>
            </a:r>
            <a:r>
              <a:rPr lang="en-US" sz="1800" b="1" i="1" u="sng" dirty="0" smtClean="0">
                <a:solidFill>
                  <a:schemeClr val="accent4">
                    <a:lumMod val="75000"/>
                  </a:schemeClr>
                </a:solidFill>
              </a:rPr>
              <a:t>School for Scandal, </a:t>
            </a:r>
            <a:r>
              <a:rPr lang="en-US" sz="1800" b="1" u="sng" dirty="0" smtClean="0">
                <a:solidFill>
                  <a:schemeClr val="accent4">
                    <a:lumMod val="75000"/>
                  </a:schemeClr>
                </a:solidFill>
              </a:rPr>
              <a:t>and</a:t>
            </a:r>
            <a:r>
              <a:rPr lang="en-US" sz="1800" b="1" i="1" u="sng" dirty="0" smtClean="0">
                <a:solidFill>
                  <a:schemeClr val="accent4">
                    <a:lumMod val="75000"/>
                  </a:schemeClr>
                </a:solidFill>
              </a:rPr>
              <a:t> The Rivals.  </a:t>
            </a:r>
            <a:r>
              <a:rPr lang="en-US" sz="1800" b="1" u="sng" dirty="0" smtClean="0">
                <a:solidFill>
                  <a:schemeClr val="accent4">
                    <a:lumMod val="75000"/>
                  </a:schemeClr>
                </a:solidFill>
              </a:rPr>
              <a:t>Famous character–Mrs. </a:t>
            </a:r>
            <a:r>
              <a:rPr lang="en-US" sz="1800" b="1" u="sng" dirty="0" err="1" smtClean="0">
                <a:solidFill>
                  <a:schemeClr val="accent4">
                    <a:lumMod val="75000"/>
                  </a:schemeClr>
                </a:solidFill>
              </a:rPr>
              <a:t>Maloprop</a:t>
            </a:r>
            <a:r>
              <a:rPr lang="en-US" sz="1800" b="1" u="sng" dirty="0" smtClean="0">
                <a:solidFill>
                  <a:schemeClr val="accent4">
                    <a:lumMod val="75000"/>
                  </a:schemeClr>
                </a:solidFill>
              </a:rPr>
              <a:t>.</a:t>
            </a:r>
            <a:endParaRPr lang="en-US" sz="1800" u="sng" dirty="0" smtClean="0">
              <a:solidFill>
                <a:schemeClr val="accent4">
                  <a:lumMod val="75000"/>
                </a:schemeClr>
              </a:solidFill>
            </a:endParaRPr>
          </a:p>
          <a:p>
            <a:pPr marL="800100" lvl="3" indent="-342900" algn="l">
              <a:buFont typeface="+mj-lt"/>
              <a:buAutoNum type="arabicPeriod"/>
            </a:pPr>
            <a:r>
              <a:rPr lang="en-US" sz="1800" dirty="0" smtClean="0"/>
              <a:t>William Congreve—</a:t>
            </a:r>
            <a:r>
              <a:rPr lang="en-US" sz="1800" b="1" i="1" u="sng" dirty="0" smtClean="0">
                <a:solidFill>
                  <a:schemeClr val="accent4">
                    <a:lumMod val="75000"/>
                  </a:schemeClr>
                </a:solidFill>
              </a:rPr>
              <a:t>Way of the World</a:t>
            </a:r>
            <a:endParaRPr lang="en-US" sz="1800" u="sng" dirty="0" smtClean="0">
              <a:solidFill>
                <a:schemeClr val="accent4">
                  <a:lumMod val="75000"/>
                </a:schemeClr>
              </a:solidFill>
            </a:endParaRPr>
          </a:p>
          <a:p>
            <a:pPr marL="457200" indent="-457200" algn="l">
              <a:buAutoNum type="alphaUcPeriod" startAt="5"/>
            </a:pPr>
            <a:r>
              <a:rPr lang="en-US" dirty="0" smtClean="0"/>
              <a:t>Women performed legally on stage for the first time!</a:t>
            </a:r>
            <a:endParaRPr lang="en-US" sz="1400" dirty="0"/>
          </a:p>
          <a:p>
            <a:pPr marL="457200" indent="-457200" algn="l">
              <a:buAutoNum type="alphaUcPeriod" startAt="5"/>
            </a:pPr>
            <a:r>
              <a:rPr lang="en-US" dirty="0" smtClean="0"/>
              <a:t>David Garrick–considered the greatest Shakespearean actor of all time.  Known for his </a:t>
            </a:r>
            <a:r>
              <a:rPr lang="en-US" b="1" u="sng" dirty="0" smtClean="0">
                <a:solidFill>
                  <a:schemeClr val="accent4">
                    <a:lumMod val="75000"/>
                  </a:schemeClr>
                </a:solidFill>
              </a:rPr>
              <a:t>naturalistic</a:t>
            </a:r>
            <a:r>
              <a:rPr lang="en-US" dirty="0" smtClean="0"/>
              <a:t> style, as opposed to the </a:t>
            </a:r>
            <a:r>
              <a:rPr lang="en-US" b="1" u="sng" dirty="0" smtClean="0">
                <a:solidFill>
                  <a:schemeClr val="accent4">
                    <a:lumMod val="75000"/>
                  </a:schemeClr>
                </a:solidFill>
              </a:rPr>
              <a:t>presentational</a:t>
            </a:r>
            <a:r>
              <a:rPr lang="en-US" dirty="0" smtClean="0"/>
              <a:t> style that was common.  He made Shakespeare continue to be popular in England and across the world.  </a:t>
            </a:r>
          </a:p>
          <a:p>
            <a:pPr marL="457200" indent="-457200" algn="l">
              <a:buAutoNum type="alphaUcPeriod" startAt="5"/>
            </a:pPr>
            <a:r>
              <a:rPr lang="en-US" dirty="0" smtClean="0"/>
              <a:t>Theatre Architecture.  Proscenium arch stages with open platform forward of proscenium.  </a:t>
            </a:r>
          </a:p>
          <a:p>
            <a:pPr lvl="4" algn="l"/>
            <a:endParaRPr lang="en-US" dirty="0" smtClean="0"/>
          </a:p>
          <a:p>
            <a:pPr lvl="5" algn="l"/>
            <a:endParaRPr lang="en-US" dirty="0" smtClean="0"/>
          </a:p>
          <a:p>
            <a:pPr marL="457200" lvl="1" indent="-457200" algn="l">
              <a:buAutoNum type="alphaUcPeriod" startAt="5"/>
            </a:pPr>
            <a:endParaRPr lang="en-US" dirty="0" smtClean="0"/>
          </a:p>
          <a:p>
            <a:pPr marL="457200" indent="-457200" algn="l">
              <a:buAutoNum type="alphaUcPeriod" startAt="5"/>
            </a:pPr>
            <a:endParaRPr lang="en-US" sz="1400" dirty="0" smtClean="0"/>
          </a:p>
          <a:p>
            <a:pPr algn="l"/>
            <a:endParaRPr lang="en-US" dirty="0"/>
          </a:p>
        </p:txBody>
      </p:sp>
      <p:sp>
        <p:nvSpPr>
          <p:cNvPr id="3" name="Title 2"/>
          <p:cNvSpPr>
            <a:spLocks noGrp="1"/>
          </p:cNvSpPr>
          <p:nvPr>
            <p:ph type="title"/>
          </p:nvPr>
        </p:nvSpPr>
        <p:spPr/>
        <p:txBody>
          <a:bodyPr/>
          <a:lstStyle/>
          <a:p>
            <a:r>
              <a:rPr lang="en-US" dirty="0" smtClean="0"/>
              <a:t>v. Restoration</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5880" y="356716"/>
            <a:ext cx="7521047" cy="5891684"/>
          </a:xfrm>
          <a:prstGeom prst="rect">
            <a:avLst/>
          </a:prstGeom>
          <a:noFill/>
          <a:ln>
            <a:noFill/>
          </a:ln>
          <a:effectLst>
            <a:glow rad="228600">
              <a:schemeClr val="accent4">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838200" y="76200"/>
            <a:ext cx="2514600" cy="381000"/>
          </a:xfrm>
          <a:prstGeom prst="rect">
            <a:avLst/>
          </a:prstGeom>
          <a:noFill/>
        </p:spPr>
        <p:txBody>
          <a:bodyPr wrap="square" rtlCol="0">
            <a:spAutoFit/>
          </a:bodyPr>
          <a:lstStyle/>
          <a:p>
            <a:r>
              <a:rPr lang="en-US" b="1" dirty="0" smtClean="0">
                <a:solidFill>
                  <a:srgbClr val="C00000"/>
                </a:solidFill>
              </a:rPr>
              <a:t>A. Restoration Theatre</a:t>
            </a:r>
            <a:endParaRPr lang="en-US" b="1" dirty="0">
              <a:solidFill>
                <a:srgbClr val="C00000"/>
              </a:solidFill>
            </a:endParaRPr>
          </a:p>
        </p:txBody>
      </p:sp>
      <p:sp>
        <p:nvSpPr>
          <p:cNvPr id="6" name="TextBox 5"/>
          <p:cNvSpPr txBox="1"/>
          <p:nvPr/>
        </p:nvSpPr>
        <p:spPr>
          <a:xfrm>
            <a:off x="381000" y="2362200"/>
            <a:ext cx="1828800" cy="646331"/>
          </a:xfrm>
          <a:prstGeom prst="rect">
            <a:avLst/>
          </a:prstGeom>
          <a:noFill/>
        </p:spPr>
        <p:txBody>
          <a:bodyPr wrap="square" rtlCol="0">
            <a:spAutoFit/>
          </a:bodyPr>
          <a:lstStyle/>
          <a:p>
            <a:r>
              <a:rPr lang="en-US" b="1" dirty="0" smtClean="0">
                <a:solidFill>
                  <a:srgbClr val="C00000"/>
                </a:solidFill>
              </a:rPr>
              <a:t>B. Proscenium Arch</a:t>
            </a:r>
            <a:endParaRPr lang="en-US" b="1" dirty="0">
              <a:solidFill>
                <a:srgbClr val="C00000"/>
              </a:solidFill>
            </a:endParaRPr>
          </a:p>
        </p:txBody>
      </p:sp>
      <p:cxnSp>
        <p:nvCxnSpPr>
          <p:cNvPr id="8" name="Straight Arrow Connector 7"/>
          <p:cNvCxnSpPr/>
          <p:nvPr/>
        </p:nvCxnSpPr>
        <p:spPr>
          <a:xfrm flipV="1">
            <a:off x="457200" y="2895600"/>
            <a:ext cx="2819400" cy="457200"/>
          </a:xfrm>
          <a:prstGeom prst="straightConnector1">
            <a:avLst/>
          </a:prstGeom>
          <a:ln>
            <a:solidFill>
              <a:srgbClr val="C00000"/>
            </a:solidFill>
            <a:tailEnd type="arrow"/>
          </a:ln>
          <a:effectLst>
            <a:glow rad="228600">
              <a:schemeClr val="accent4">
                <a:satMod val="175000"/>
                <a:alpha val="40000"/>
              </a:schemeClr>
            </a:glo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52400" y="4114800"/>
            <a:ext cx="1066800" cy="369332"/>
          </a:xfrm>
          <a:prstGeom prst="rect">
            <a:avLst/>
          </a:prstGeom>
          <a:noFill/>
        </p:spPr>
        <p:txBody>
          <a:bodyPr wrap="square" rtlCol="0">
            <a:spAutoFit/>
          </a:bodyPr>
          <a:lstStyle/>
          <a:p>
            <a:r>
              <a:rPr lang="en-US" b="1" dirty="0">
                <a:solidFill>
                  <a:srgbClr val="C00000"/>
                </a:solidFill>
              </a:rPr>
              <a:t>C</a:t>
            </a:r>
            <a:r>
              <a:rPr lang="en-US" b="1" dirty="0" smtClean="0">
                <a:solidFill>
                  <a:srgbClr val="C00000"/>
                </a:solidFill>
              </a:rPr>
              <a:t>. Boxes</a:t>
            </a:r>
            <a:endParaRPr lang="en-US" b="1" dirty="0">
              <a:solidFill>
                <a:srgbClr val="C00000"/>
              </a:solidFill>
            </a:endParaRPr>
          </a:p>
        </p:txBody>
      </p:sp>
      <p:cxnSp>
        <p:nvCxnSpPr>
          <p:cNvPr id="11" name="Straight Arrow Connector 10"/>
          <p:cNvCxnSpPr/>
          <p:nvPr/>
        </p:nvCxnSpPr>
        <p:spPr>
          <a:xfrm flipV="1">
            <a:off x="838200" y="4572000"/>
            <a:ext cx="1676400" cy="228600"/>
          </a:xfrm>
          <a:prstGeom prst="straightConnector1">
            <a:avLst/>
          </a:prstGeom>
          <a:ln>
            <a:solidFill>
              <a:srgbClr val="C00000"/>
            </a:solidFill>
            <a:tailEnd type="arrow"/>
          </a:ln>
          <a:effectLst>
            <a:glow rad="2286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28600" y="5257801"/>
            <a:ext cx="1295400" cy="646331"/>
          </a:xfrm>
          <a:prstGeom prst="rect">
            <a:avLst/>
          </a:prstGeom>
          <a:noFill/>
        </p:spPr>
        <p:txBody>
          <a:bodyPr wrap="square" rtlCol="0">
            <a:spAutoFit/>
          </a:bodyPr>
          <a:lstStyle/>
          <a:p>
            <a:r>
              <a:rPr lang="en-US" b="1" dirty="0" smtClean="0">
                <a:solidFill>
                  <a:srgbClr val="C00000"/>
                </a:solidFill>
              </a:rPr>
              <a:t>D. Galleries</a:t>
            </a:r>
            <a:endParaRPr lang="en-US" b="1" dirty="0">
              <a:solidFill>
                <a:srgbClr val="C00000"/>
              </a:solidFill>
            </a:endParaRPr>
          </a:p>
        </p:txBody>
      </p:sp>
      <p:cxnSp>
        <p:nvCxnSpPr>
          <p:cNvPr id="14" name="Straight Arrow Connector 13"/>
          <p:cNvCxnSpPr/>
          <p:nvPr/>
        </p:nvCxnSpPr>
        <p:spPr>
          <a:xfrm flipV="1">
            <a:off x="457200" y="4800600"/>
            <a:ext cx="6629400" cy="1447800"/>
          </a:xfrm>
          <a:prstGeom prst="straightConnector1">
            <a:avLst/>
          </a:prstGeom>
          <a:ln>
            <a:solidFill>
              <a:srgbClr val="C00000"/>
            </a:solidFill>
            <a:tailEnd type="arrow"/>
          </a:ln>
          <a:effectLst>
            <a:glow rad="2286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657600" y="6324600"/>
            <a:ext cx="1428803" cy="369332"/>
          </a:xfrm>
          <a:prstGeom prst="rect">
            <a:avLst/>
          </a:prstGeom>
          <a:noFill/>
        </p:spPr>
        <p:txBody>
          <a:bodyPr wrap="square" rtlCol="0">
            <a:spAutoFit/>
          </a:bodyPr>
          <a:lstStyle/>
          <a:p>
            <a:r>
              <a:rPr lang="en-US" b="1" dirty="0" smtClean="0">
                <a:solidFill>
                  <a:srgbClr val="C00000"/>
                </a:solidFill>
              </a:rPr>
              <a:t>E. Pit</a:t>
            </a:r>
            <a:endParaRPr lang="en-US" b="1" dirty="0">
              <a:solidFill>
                <a:srgbClr val="C00000"/>
              </a:solidFill>
            </a:endParaRPr>
          </a:p>
        </p:txBody>
      </p:sp>
      <p:cxnSp>
        <p:nvCxnSpPr>
          <p:cNvPr id="19" name="Straight Arrow Connector 18"/>
          <p:cNvCxnSpPr/>
          <p:nvPr/>
        </p:nvCxnSpPr>
        <p:spPr>
          <a:xfrm flipV="1">
            <a:off x="3505200" y="5904132"/>
            <a:ext cx="1143000" cy="605134"/>
          </a:xfrm>
          <a:prstGeom prst="straightConnector1">
            <a:avLst/>
          </a:prstGeom>
          <a:ln>
            <a:solidFill>
              <a:srgbClr val="C00000"/>
            </a:solidFill>
            <a:tailEnd type="arrow"/>
          </a:ln>
          <a:effectLst>
            <a:glow rad="2286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838200" y="4484132"/>
            <a:ext cx="4495800" cy="316468"/>
          </a:xfrm>
          <a:prstGeom prst="straightConnector1">
            <a:avLst/>
          </a:prstGeom>
          <a:ln>
            <a:solidFill>
              <a:srgbClr val="C00000"/>
            </a:solidFill>
            <a:tailEnd type="arrow"/>
          </a:ln>
          <a:effectLst>
            <a:glow rad="2286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13482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p:txBody>
          <a:bodyPr>
            <a:normAutofit/>
          </a:bodyPr>
          <a:lstStyle/>
          <a:p>
            <a:pPr marL="290513" lvl="1" indent="-290513" algn="l"/>
            <a:r>
              <a:rPr lang="en-US" sz="2400" dirty="0" smtClean="0"/>
              <a:t>A. Early </a:t>
            </a:r>
            <a:r>
              <a:rPr lang="en-US" sz="2400" dirty="0"/>
              <a:t>humankind attributed forces that controlled their well being as Supernatural.  As a means to appease the unknown, primitive theatre came about.  There were 4 forms:</a:t>
            </a:r>
          </a:p>
          <a:p>
            <a:pPr marL="692150" lvl="2" indent="-234950" algn="l"/>
            <a:r>
              <a:rPr lang="en-US" sz="2000" dirty="0" smtClean="0"/>
              <a:t>1. </a:t>
            </a:r>
            <a:r>
              <a:rPr lang="en-US" sz="2000" dirty="0" err="1" smtClean="0"/>
              <a:t>Shaminism</a:t>
            </a:r>
            <a:r>
              <a:rPr lang="en-US" sz="2000" dirty="0"/>
              <a:t>—</a:t>
            </a:r>
            <a:r>
              <a:rPr lang="en-US" sz="2000" dirty="0">
                <a:solidFill>
                  <a:srgbClr val="3399FF"/>
                </a:solidFill>
              </a:rPr>
              <a:t> </a:t>
            </a:r>
            <a:r>
              <a:rPr lang="en-US" sz="2000" b="1" u="sng" dirty="0">
                <a:solidFill>
                  <a:srgbClr val="215D85"/>
                </a:solidFill>
              </a:rPr>
              <a:t>Priestly</a:t>
            </a:r>
            <a:r>
              <a:rPr lang="en-US" sz="2000" dirty="0">
                <a:solidFill>
                  <a:srgbClr val="3399FF"/>
                </a:solidFill>
              </a:rPr>
              <a:t> </a:t>
            </a:r>
            <a:r>
              <a:rPr lang="en-US" sz="2000" dirty="0"/>
              <a:t>figure who communicated directly with the gods used many theatrical elements of dialogue, song and dance.</a:t>
            </a:r>
          </a:p>
          <a:p>
            <a:pPr marL="692150" lvl="2" indent="-234950" algn="l"/>
            <a:r>
              <a:rPr lang="en-US" sz="2000" dirty="0" smtClean="0"/>
              <a:t>2. Dance—Enactment </a:t>
            </a:r>
            <a:r>
              <a:rPr lang="en-US" sz="2000" dirty="0"/>
              <a:t>of </a:t>
            </a:r>
            <a:r>
              <a:rPr lang="en-US" sz="2000" b="1" u="sng" dirty="0">
                <a:solidFill>
                  <a:srgbClr val="215D85"/>
                </a:solidFill>
              </a:rPr>
              <a:t>ritual</a:t>
            </a:r>
            <a:r>
              <a:rPr lang="en-US" sz="2000" dirty="0">
                <a:solidFill>
                  <a:srgbClr val="215D85"/>
                </a:solidFill>
              </a:rPr>
              <a:t> </a:t>
            </a:r>
            <a:r>
              <a:rPr lang="en-US" sz="2000" dirty="0"/>
              <a:t>and the rhythms of life through movement, masks and costumes added many elements of the theatrical.</a:t>
            </a:r>
          </a:p>
          <a:p>
            <a:pPr marL="692150" lvl="2" indent="-234950" algn="l"/>
            <a:r>
              <a:rPr lang="en-US" sz="2000" dirty="0" smtClean="0"/>
              <a:t>3. Ritual—A </a:t>
            </a:r>
            <a:r>
              <a:rPr lang="en-US" sz="2000" dirty="0"/>
              <a:t>repetitive, </a:t>
            </a:r>
            <a:r>
              <a:rPr lang="en-US" sz="2000" b="1" u="sng" dirty="0">
                <a:solidFill>
                  <a:srgbClr val="215D85"/>
                </a:solidFill>
              </a:rPr>
              <a:t>sacred</a:t>
            </a:r>
            <a:r>
              <a:rPr lang="en-US" sz="2000" b="1" dirty="0"/>
              <a:t> </a:t>
            </a:r>
            <a:r>
              <a:rPr lang="en-US" sz="2000" dirty="0"/>
              <a:t>imitation of myth as a means to appease the gods was an early instrument to communicate to the divine.</a:t>
            </a:r>
          </a:p>
          <a:p>
            <a:pPr marL="692150" lvl="2" indent="-234950" algn="l"/>
            <a:r>
              <a:rPr lang="en-US" sz="2000" dirty="0" smtClean="0"/>
              <a:t>4. Storytelling—The </a:t>
            </a:r>
            <a:r>
              <a:rPr lang="en-US" sz="2000" dirty="0"/>
              <a:t>retelling and reenactment of </a:t>
            </a:r>
            <a:r>
              <a:rPr lang="en-US" sz="2000" b="1" u="sng" dirty="0">
                <a:solidFill>
                  <a:srgbClr val="215D85"/>
                </a:solidFill>
              </a:rPr>
              <a:t>oral tradition</a:t>
            </a:r>
            <a:r>
              <a:rPr lang="en-US" sz="2000" dirty="0" smtClean="0"/>
              <a:t>.</a:t>
            </a:r>
            <a:endParaRPr lang="en-US" sz="2000" dirty="0"/>
          </a:p>
        </p:txBody>
      </p:sp>
      <p:sp>
        <p:nvSpPr>
          <p:cNvPr id="4" name="Title 3"/>
          <p:cNvSpPr>
            <a:spLocks noGrp="1"/>
          </p:cNvSpPr>
          <p:nvPr>
            <p:ph type="title"/>
          </p:nvPr>
        </p:nvSpPr>
        <p:spPr/>
        <p:txBody>
          <a:bodyPr/>
          <a:lstStyle/>
          <a:p>
            <a:r>
              <a:rPr lang="en-US" dirty="0" smtClean="0"/>
              <a:t>I. Origins</a:t>
            </a:r>
            <a:endParaRPr lang="en-US" dirty="0"/>
          </a:p>
        </p:txBody>
      </p:sp>
    </p:spTree>
    <p:extLst>
      <p:ext uri="{BB962C8B-B14F-4D97-AF65-F5344CB8AC3E}">
        <p14:creationId xmlns:p14="http://schemas.microsoft.com/office/powerpoint/2010/main" val="39939802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 Theatre of the Romantic </a:t>
            </a:r>
            <a:r>
              <a:rPr lang="en-US" dirty="0" err="1" smtClean="0"/>
              <a:t>PEriod</a:t>
            </a:r>
            <a:endParaRPr lang="en-US" dirty="0"/>
          </a:p>
        </p:txBody>
      </p:sp>
      <p:sp>
        <p:nvSpPr>
          <p:cNvPr id="3" name="Subtitle 2"/>
          <p:cNvSpPr>
            <a:spLocks noGrp="1"/>
          </p:cNvSpPr>
          <p:nvPr>
            <p:ph type="subTitle" idx="1"/>
          </p:nvPr>
        </p:nvSpPr>
        <p:spPr/>
        <p:txBody>
          <a:bodyPr/>
          <a:lstStyle/>
          <a:p>
            <a:r>
              <a:rPr lang="en-US" dirty="0" smtClean="0"/>
              <a:t>1800-1929</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1752600"/>
            <a:ext cx="8229600" cy="4876800"/>
          </a:xfrm>
        </p:spPr>
        <p:txBody>
          <a:bodyPr>
            <a:normAutofit/>
          </a:bodyPr>
          <a:lstStyle/>
          <a:p>
            <a:pPr marL="457200" lvl="0" indent="-457200" algn="l">
              <a:buFont typeface="+mj-lt"/>
              <a:buAutoNum type="alphaUcPeriod"/>
            </a:pPr>
            <a:r>
              <a:rPr lang="en-US" dirty="0" smtClean="0"/>
              <a:t>Revolt against neoclassic form.</a:t>
            </a:r>
          </a:p>
          <a:p>
            <a:pPr marL="457200" lvl="0" indent="-457200" algn="l">
              <a:buFont typeface="+mj-lt"/>
              <a:buAutoNum type="alphaUcPeriod"/>
            </a:pPr>
            <a:r>
              <a:rPr lang="en-US" dirty="0" smtClean="0"/>
              <a:t>Picturesque stories</a:t>
            </a:r>
          </a:p>
          <a:p>
            <a:pPr marL="457200" lvl="0" indent="-457200" algn="l">
              <a:buFont typeface="+mj-lt"/>
              <a:buAutoNum type="alphaUcPeriod"/>
            </a:pPr>
            <a:r>
              <a:rPr lang="en-US" dirty="0" smtClean="0"/>
              <a:t>Lovely setting</a:t>
            </a:r>
          </a:p>
          <a:p>
            <a:pPr marL="457200" indent="-457200" algn="l">
              <a:buFont typeface="+mj-lt"/>
              <a:buAutoNum type="alphaUcPeriod"/>
            </a:pPr>
            <a:r>
              <a:rPr lang="en-US" dirty="0" smtClean="0"/>
              <a:t>Happy ending</a:t>
            </a:r>
          </a:p>
          <a:p>
            <a:pPr marL="457200" lvl="0" indent="-457200" algn="l">
              <a:buFont typeface="+mj-lt"/>
              <a:buAutoNum type="alphaUcPeriod"/>
            </a:pPr>
            <a:r>
              <a:rPr lang="en-US" dirty="0" smtClean="0"/>
              <a:t>American Showboats—</a:t>
            </a:r>
            <a:r>
              <a:rPr lang="en-US" b="1" u="sng" dirty="0" smtClean="0">
                <a:solidFill>
                  <a:schemeClr val="accent4">
                    <a:lumMod val="75000"/>
                  </a:schemeClr>
                </a:solidFill>
              </a:rPr>
              <a:t>touring companies traversed the continent by river, docking and performing one night engagements.</a:t>
            </a:r>
            <a:r>
              <a:rPr lang="en-US" u="sng" dirty="0" smtClean="0">
                <a:solidFill>
                  <a:schemeClr val="accent4">
                    <a:lumMod val="75000"/>
                  </a:schemeClr>
                </a:solidFill>
              </a:rPr>
              <a:t>  </a:t>
            </a:r>
            <a:r>
              <a:rPr lang="en-US" b="1" u="sng" dirty="0" smtClean="0">
                <a:solidFill>
                  <a:schemeClr val="accent4">
                    <a:lumMod val="75000"/>
                  </a:schemeClr>
                </a:solidFill>
              </a:rPr>
              <a:t>Usually performed melodramas.</a:t>
            </a:r>
          </a:p>
          <a:p>
            <a:pPr marL="457200" lvl="0" indent="-457200" algn="l">
              <a:buFont typeface="+mj-lt"/>
              <a:buAutoNum type="alphaUcPeriod"/>
            </a:pPr>
            <a:r>
              <a:rPr lang="en-US" dirty="0" smtClean="0"/>
              <a:t>Melodrama—</a:t>
            </a:r>
            <a:r>
              <a:rPr lang="en-US" b="1" u="sng" dirty="0" smtClean="0">
                <a:solidFill>
                  <a:schemeClr val="accent4">
                    <a:lumMod val="75000"/>
                  </a:schemeClr>
                </a:solidFill>
              </a:rPr>
              <a:t>Unnaturally exaggerated acting with stock characters–villain, hero and heroine.</a:t>
            </a:r>
            <a:endParaRPr lang="en-US" u="sng" dirty="0" smtClean="0">
              <a:solidFill>
                <a:schemeClr val="accent4">
                  <a:lumMod val="75000"/>
                </a:schemeClr>
              </a:solidFill>
            </a:endParaRPr>
          </a:p>
          <a:p>
            <a:pPr marL="457200" lvl="0" indent="-457200" algn="l">
              <a:buFont typeface="+mj-lt"/>
              <a:buAutoNum type="alphaUcPeriod"/>
            </a:pPr>
            <a:r>
              <a:rPr lang="en-US" dirty="0" smtClean="0"/>
              <a:t>Minstrel—</a:t>
            </a:r>
            <a:r>
              <a:rPr lang="en-US" b="1" u="sng" dirty="0" smtClean="0">
                <a:solidFill>
                  <a:schemeClr val="accent4">
                    <a:lumMod val="75000"/>
                  </a:schemeClr>
                </a:solidFill>
              </a:rPr>
              <a:t>Comedy song and dance acts, master of ceremonies, African American music and dance, black face–white actors would paint their faces black and imitate stereotypical behaviors.  There were also all black minstrel shows.</a:t>
            </a:r>
            <a:endParaRPr lang="en-US" u="sng" dirty="0" smtClean="0">
              <a:solidFill>
                <a:schemeClr val="accent4">
                  <a:lumMod val="75000"/>
                </a:schemeClr>
              </a:solidFill>
            </a:endParaRPr>
          </a:p>
          <a:p>
            <a:pPr marL="457200" lvl="0" indent="-457200" algn="l">
              <a:buFont typeface="+mj-lt"/>
              <a:buAutoNum type="alphaUcPeriod"/>
            </a:pPr>
            <a:endParaRPr lang="en-US" u="sng" dirty="0" smtClean="0">
              <a:solidFill>
                <a:schemeClr val="accent4">
                  <a:lumMod val="75000"/>
                </a:schemeClr>
              </a:solidFill>
            </a:endParaRPr>
          </a:p>
          <a:p>
            <a:endParaRPr lang="en-US" dirty="0"/>
          </a:p>
        </p:txBody>
      </p:sp>
      <p:sp>
        <p:nvSpPr>
          <p:cNvPr id="3" name="Title 2"/>
          <p:cNvSpPr>
            <a:spLocks noGrp="1"/>
          </p:cNvSpPr>
          <p:nvPr>
            <p:ph type="title"/>
          </p:nvPr>
        </p:nvSpPr>
        <p:spPr/>
        <p:txBody>
          <a:bodyPr/>
          <a:lstStyle/>
          <a:p>
            <a:r>
              <a:rPr lang="en-US" dirty="0" smtClean="0"/>
              <a:t>VI. Romantic period</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457200" lvl="0" indent="-457200" algn="l">
              <a:buFont typeface="+mj-lt"/>
              <a:buAutoNum type="alphaUcPeriod" startAt="8"/>
            </a:pPr>
            <a:r>
              <a:rPr lang="en-US" dirty="0" smtClean="0"/>
              <a:t>Vaudeville—</a:t>
            </a:r>
            <a:r>
              <a:rPr lang="en-US" b="1" u="sng" dirty="0" smtClean="0">
                <a:solidFill>
                  <a:schemeClr val="accent4">
                    <a:lumMod val="75000"/>
                  </a:schemeClr>
                </a:solidFill>
              </a:rPr>
              <a:t>Variety shows, singing, dancing, comedy acts.  Family friendly</a:t>
            </a:r>
            <a:endParaRPr lang="en-US" u="sng" dirty="0" smtClean="0">
              <a:solidFill>
                <a:schemeClr val="accent4">
                  <a:lumMod val="75000"/>
                </a:schemeClr>
              </a:solidFill>
            </a:endParaRPr>
          </a:p>
          <a:p>
            <a:pPr marL="457200" lvl="0" indent="-457200" algn="l">
              <a:buFont typeface="+mj-lt"/>
              <a:buAutoNum type="alphaUcPeriod" startAt="8"/>
            </a:pPr>
            <a:r>
              <a:rPr lang="en-US" dirty="0" smtClean="0"/>
              <a:t>First musical, </a:t>
            </a:r>
            <a:r>
              <a:rPr lang="en-US" b="1" i="1" u="sng" dirty="0" smtClean="0">
                <a:solidFill>
                  <a:schemeClr val="accent4">
                    <a:lumMod val="75000"/>
                  </a:schemeClr>
                </a:solidFill>
              </a:rPr>
              <a:t>The Black Crook</a:t>
            </a:r>
            <a:r>
              <a:rPr lang="en-US" i="1" dirty="0" smtClean="0"/>
              <a:t>, Year </a:t>
            </a:r>
            <a:r>
              <a:rPr lang="en-US" b="1" u="sng" dirty="0" smtClean="0">
                <a:solidFill>
                  <a:schemeClr val="accent4">
                    <a:lumMod val="75000"/>
                  </a:schemeClr>
                </a:solidFill>
              </a:rPr>
              <a:t>1860. </a:t>
            </a:r>
            <a:r>
              <a:rPr lang="en-US" dirty="0" smtClean="0"/>
              <a:t>Melodrama interspersed with singing and dancing. </a:t>
            </a:r>
            <a:r>
              <a:rPr lang="en-US" b="1" u="sng" dirty="0" smtClean="0">
                <a:solidFill>
                  <a:schemeClr val="accent4">
                    <a:lumMod val="75000"/>
                  </a:schemeClr>
                </a:solidFill>
              </a:rPr>
              <a:t>Lightly clad women wearing ballet costumes.  Ran for 5 hours!  Very popular</a:t>
            </a:r>
            <a:r>
              <a:rPr lang="en-US" b="1" dirty="0" smtClean="0"/>
              <a:t>.   </a:t>
            </a:r>
            <a:endParaRPr lang="en-US" dirty="0" smtClean="0"/>
          </a:p>
          <a:p>
            <a:pPr marL="457200" lvl="0" indent="-457200" algn="l">
              <a:buFont typeface="+mj-lt"/>
              <a:buAutoNum type="alphaUcPeriod" startAt="8"/>
            </a:pPr>
            <a:r>
              <a:rPr lang="en-US" dirty="0" smtClean="0"/>
              <a:t>Burlesque</a:t>
            </a:r>
            <a:r>
              <a:rPr lang="en-US" b="1" dirty="0" smtClean="0"/>
              <a:t>–</a:t>
            </a:r>
            <a:r>
              <a:rPr lang="en-US" b="1" u="sng" dirty="0" smtClean="0">
                <a:solidFill>
                  <a:schemeClr val="accent4">
                    <a:lumMod val="75000"/>
                  </a:schemeClr>
                </a:solidFill>
              </a:rPr>
              <a:t>Height of its popularity was before WWI.  Main feature was lightly clad women added to the traditional vaudeville performance.  Appealed to male audiences. </a:t>
            </a:r>
            <a:r>
              <a:rPr lang="en-US" b="1" u="sng" dirty="0" smtClean="0"/>
              <a:t>Strip tease added in the late </a:t>
            </a:r>
            <a:r>
              <a:rPr lang="en-US" b="1" u="sng" dirty="0" smtClean="0">
                <a:solidFill>
                  <a:schemeClr val="accent4">
                    <a:lumMod val="75000"/>
                  </a:schemeClr>
                </a:solidFill>
              </a:rPr>
              <a:t>1920's.    </a:t>
            </a:r>
            <a:endParaRPr lang="en-US" u="sng" dirty="0" smtClean="0">
              <a:solidFill>
                <a:schemeClr val="accent4">
                  <a:lumMod val="75000"/>
                </a:schemeClr>
              </a:solidFill>
            </a:endParaRPr>
          </a:p>
          <a:p>
            <a:pPr marL="457200" indent="-457200" algn="l"/>
            <a:endParaRPr lang="en-US" dirty="0"/>
          </a:p>
        </p:txBody>
      </p:sp>
      <p:sp>
        <p:nvSpPr>
          <p:cNvPr id="3" name="Title 2"/>
          <p:cNvSpPr>
            <a:spLocks noGrp="1"/>
          </p:cNvSpPr>
          <p:nvPr>
            <p:ph type="title"/>
          </p:nvPr>
        </p:nvSpPr>
        <p:spPr/>
        <p:txBody>
          <a:bodyPr/>
          <a:lstStyle/>
          <a:p>
            <a:r>
              <a:rPr lang="en-US" dirty="0" smtClean="0"/>
              <a:t>vi. Romantic</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3276600"/>
            <a:ext cx="4267200" cy="797467"/>
          </a:xfrm>
        </p:spPr>
        <p:txBody>
          <a:bodyPr>
            <a:normAutofit/>
          </a:bodyPr>
          <a:lstStyle/>
          <a:p>
            <a:r>
              <a:rPr lang="en-US" dirty="0" smtClean="0"/>
              <a:t>vii. Birth </a:t>
            </a:r>
            <a:r>
              <a:rPr lang="en-US" dirty="0"/>
              <a:t>of Modern Theatre: Realism and Naturalism </a:t>
            </a:r>
          </a:p>
        </p:txBody>
      </p:sp>
      <p:sp>
        <p:nvSpPr>
          <p:cNvPr id="3" name="Subtitle 2"/>
          <p:cNvSpPr>
            <a:spLocks noGrp="1"/>
          </p:cNvSpPr>
          <p:nvPr>
            <p:ph type="subTitle" idx="1"/>
          </p:nvPr>
        </p:nvSpPr>
        <p:spPr/>
        <p:txBody>
          <a:bodyPr/>
          <a:lstStyle/>
          <a:p>
            <a:r>
              <a:rPr lang="en-US" dirty="0" smtClean="0"/>
              <a:t>1875-1900</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28600" y="1752600"/>
            <a:ext cx="8763000" cy="5105400"/>
          </a:xfrm>
        </p:spPr>
        <p:txBody>
          <a:bodyPr>
            <a:noAutofit/>
          </a:bodyPr>
          <a:lstStyle/>
          <a:p>
            <a:pPr marL="342900" lvl="0" indent="-342900" algn="l">
              <a:buFont typeface="+mj-lt"/>
              <a:buAutoNum type="alphaUcPeriod"/>
            </a:pPr>
            <a:r>
              <a:rPr lang="en-US" sz="1800" dirty="0" smtClean="0"/>
              <a:t>Revolt against romanticism and neoclassicism.</a:t>
            </a:r>
          </a:p>
          <a:p>
            <a:pPr marL="342900" lvl="0" indent="-342900" algn="l">
              <a:buFont typeface="+mj-lt"/>
              <a:buAutoNum type="alphaUcPeriod"/>
            </a:pPr>
            <a:r>
              <a:rPr lang="en-US" sz="1800" dirty="0" smtClean="0"/>
              <a:t>Naturalism—Nature was considered the first principle of the universe and all art should be true nature.  Goal: </a:t>
            </a:r>
            <a:r>
              <a:rPr lang="en-US" sz="1800" b="1" u="sng" dirty="0" smtClean="0">
                <a:solidFill>
                  <a:schemeClr val="accent4">
                    <a:lumMod val="75000"/>
                  </a:schemeClr>
                </a:solidFill>
              </a:rPr>
              <a:t>Sheer verisimilitude as artlessly as possible.</a:t>
            </a:r>
            <a:endParaRPr lang="en-US" sz="1800" u="sng" dirty="0" smtClean="0">
              <a:solidFill>
                <a:schemeClr val="accent4">
                  <a:lumMod val="75000"/>
                </a:schemeClr>
              </a:solidFill>
            </a:endParaRPr>
          </a:p>
          <a:p>
            <a:pPr marL="577850" lvl="1" indent="-342900" algn="l">
              <a:buFont typeface="+mj-lt"/>
              <a:buAutoNum type="arabicPeriod"/>
            </a:pPr>
            <a:r>
              <a:rPr lang="en-US" dirty="0" smtClean="0"/>
              <a:t>Began by </a:t>
            </a:r>
            <a:r>
              <a:rPr lang="en-US" dirty="0" err="1" smtClean="0"/>
              <a:t>Emila</a:t>
            </a:r>
            <a:r>
              <a:rPr lang="en-US" dirty="0" smtClean="0"/>
              <a:t> Zola in 1873, French playwright and philosopher who stated his desire to base all dramatic work on scientific methods of observation.</a:t>
            </a:r>
          </a:p>
          <a:p>
            <a:pPr marL="577850" lvl="1" indent="-342900" algn="l">
              <a:buFont typeface="+mj-lt"/>
              <a:buAutoNum type="arabicPeriod"/>
            </a:pPr>
            <a:r>
              <a:rPr lang="en-US" dirty="0" smtClean="0"/>
              <a:t>Theatre became almost like a science project.</a:t>
            </a:r>
          </a:p>
          <a:p>
            <a:pPr marL="577850" lvl="1" indent="-342900" algn="l">
              <a:buFont typeface="+mj-lt"/>
              <a:buAutoNum type="arabicPeriod"/>
            </a:pPr>
            <a:r>
              <a:rPr lang="en-US" dirty="0" smtClean="0"/>
              <a:t>Slice of life— </a:t>
            </a:r>
            <a:r>
              <a:rPr lang="en-US" b="1" u="sng" dirty="0" smtClean="0">
                <a:solidFill>
                  <a:schemeClr val="accent4">
                    <a:lumMod val="75000"/>
                  </a:schemeClr>
                </a:solidFill>
              </a:rPr>
              <a:t>segments of life portrayed on stage in exact duplication of a photograph.  </a:t>
            </a:r>
            <a:endParaRPr lang="en-US" u="sng" dirty="0" smtClean="0">
              <a:solidFill>
                <a:schemeClr val="accent4">
                  <a:lumMod val="75000"/>
                </a:schemeClr>
              </a:solidFill>
            </a:endParaRPr>
          </a:p>
          <a:p>
            <a:pPr marL="577850" lvl="1" indent="-342900" algn="l">
              <a:buFont typeface="+mj-lt"/>
              <a:buAutoNum type="arabicPeriod"/>
            </a:pPr>
            <a:r>
              <a:rPr lang="en-US" dirty="0" smtClean="0"/>
              <a:t>Influenced by Charles Darwin’s </a:t>
            </a:r>
            <a:r>
              <a:rPr lang="en-US" i="1" dirty="0" smtClean="0"/>
              <a:t>The Origin’s of the Species—</a:t>
            </a:r>
            <a:r>
              <a:rPr lang="en-US" dirty="0" smtClean="0"/>
              <a:t> </a:t>
            </a:r>
            <a:r>
              <a:rPr lang="en-US" b="1" u="sng" dirty="0" smtClean="0">
                <a:solidFill>
                  <a:schemeClr val="accent4">
                    <a:lumMod val="75000"/>
                  </a:schemeClr>
                </a:solidFill>
              </a:rPr>
              <a:t>influence of heredity and environment on man’s life and behavior.  </a:t>
            </a:r>
            <a:endParaRPr lang="en-US" u="sng" dirty="0" smtClean="0">
              <a:solidFill>
                <a:schemeClr val="accent4">
                  <a:lumMod val="75000"/>
                </a:schemeClr>
              </a:solidFill>
            </a:endParaRPr>
          </a:p>
          <a:p>
            <a:pPr marL="577850" lvl="1" indent="-342900" algn="l">
              <a:buFont typeface="+mj-lt"/>
              <a:buAutoNum type="arabicPeriod"/>
            </a:pPr>
            <a:r>
              <a:rPr lang="en-US" dirty="0" smtClean="0"/>
              <a:t>Audience became like peeping toms, looking in on life, not a performance of a play.</a:t>
            </a:r>
          </a:p>
          <a:p>
            <a:pPr marL="577850" lvl="1" indent="-342900" algn="l">
              <a:buFont typeface="+mj-lt"/>
              <a:buAutoNum type="arabicPeriod"/>
            </a:pPr>
            <a:r>
              <a:rPr lang="en-US" dirty="0" smtClean="0"/>
              <a:t>August Strindberg—</a:t>
            </a:r>
            <a:r>
              <a:rPr lang="en-US" i="1" dirty="0" smtClean="0"/>
              <a:t>Miss Julie, </a:t>
            </a:r>
            <a:r>
              <a:rPr lang="en-US" b="1" u="sng" dirty="0" smtClean="0">
                <a:solidFill>
                  <a:schemeClr val="accent4">
                    <a:lumMod val="75000"/>
                  </a:schemeClr>
                </a:solidFill>
              </a:rPr>
              <a:t>a representative naturalistic play dealing sexual conflict between men and women.  It dealt heavily with heredity and environment.  Unusual setting–a triangular view of the corner kitchen</a:t>
            </a:r>
            <a:r>
              <a:rPr lang="en-US" dirty="0" smtClean="0"/>
              <a:t>. </a:t>
            </a:r>
          </a:p>
        </p:txBody>
      </p:sp>
      <p:sp>
        <p:nvSpPr>
          <p:cNvPr id="3" name="Title 2"/>
          <p:cNvSpPr>
            <a:spLocks noGrp="1"/>
          </p:cNvSpPr>
          <p:nvPr>
            <p:ph type="title"/>
          </p:nvPr>
        </p:nvSpPr>
        <p:spPr/>
        <p:txBody>
          <a:bodyPr/>
          <a:lstStyle/>
          <a:p>
            <a:r>
              <a:rPr lang="en-US" dirty="0" smtClean="0"/>
              <a:t>VII. Modern Theatre</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lnSpcReduction="10000"/>
          </a:bodyPr>
          <a:lstStyle/>
          <a:p>
            <a:pPr marL="457200" lvl="0" indent="-457200" algn="l">
              <a:buFont typeface="+mj-lt"/>
              <a:buAutoNum type="alphaUcPeriod" startAt="3"/>
            </a:pPr>
            <a:r>
              <a:rPr lang="en-US" dirty="0" smtClean="0"/>
              <a:t>Realism—</a:t>
            </a:r>
            <a:r>
              <a:rPr lang="en-US" b="1" dirty="0" smtClean="0"/>
              <a:t> </a:t>
            </a:r>
            <a:r>
              <a:rPr lang="en-US" dirty="0" smtClean="0"/>
              <a:t>Goal: </a:t>
            </a:r>
            <a:r>
              <a:rPr lang="en-US" b="1" u="sng" dirty="0" smtClean="0">
                <a:solidFill>
                  <a:schemeClr val="accent4">
                    <a:lumMod val="75000"/>
                  </a:schemeClr>
                </a:solidFill>
              </a:rPr>
              <a:t>Likeness to life, but art and the play was still main focus.</a:t>
            </a:r>
            <a:endParaRPr lang="en-US" u="sng" dirty="0" smtClean="0">
              <a:solidFill>
                <a:schemeClr val="accent4">
                  <a:lumMod val="75000"/>
                </a:schemeClr>
              </a:solidFill>
            </a:endParaRPr>
          </a:p>
          <a:p>
            <a:pPr marL="577850" lvl="1" indent="-342900" algn="l">
              <a:buFont typeface="+mj-lt"/>
              <a:buAutoNum type="arabicPeriod"/>
            </a:pPr>
            <a:r>
              <a:rPr lang="en-US" dirty="0" smtClean="0"/>
              <a:t>Characters based on real life human beings.</a:t>
            </a:r>
          </a:p>
          <a:p>
            <a:pPr marL="577850" lvl="1" indent="-342900" algn="l">
              <a:buFont typeface="+mj-lt"/>
              <a:buAutoNum type="arabicPeriod"/>
            </a:pPr>
            <a:r>
              <a:rPr lang="en-US" dirty="0" smtClean="0"/>
              <a:t>All action is motivated.</a:t>
            </a:r>
          </a:p>
          <a:p>
            <a:pPr marL="577850" lvl="1" indent="-342900" algn="l">
              <a:buFont typeface="+mj-lt"/>
              <a:buAutoNum type="arabicPeriod"/>
            </a:pPr>
            <a:r>
              <a:rPr lang="en-US" dirty="0" smtClean="0"/>
              <a:t>Contemporary social problems.</a:t>
            </a:r>
          </a:p>
          <a:p>
            <a:pPr marL="577850" lvl="1" indent="-342900" algn="l">
              <a:buFont typeface="+mj-lt"/>
              <a:buAutoNum type="arabicPeriod"/>
            </a:pPr>
            <a:r>
              <a:rPr lang="en-US" dirty="0" smtClean="0"/>
              <a:t>Exposition material was interwoven in cause and effect sequences.</a:t>
            </a:r>
          </a:p>
          <a:p>
            <a:pPr marL="577850" lvl="1" indent="-342900" algn="l">
              <a:buFont typeface="+mj-lt"/>
              <a:buAutoNum type="arabicPeriod"/>
            </a:pPr>
            <a:r>
              <a:rPr lang="en-US" dirty="0" smtClean="0"/>
              <a:t>Realistic scenery, costumes, and characterization.  Box set employed for the first time.</a:t>
            </a:r>
          </a:p>
          <a:p>
            <a:pPr marL="577850" lvl="1" indent="-342900" algn="l">
              <a:buFont typeface="+mj-lt"/>
              <a:buAutoNum type="arabicPeriod"/>
            </a:pPr>
            <a:r>
              <a:rPr lang="en-US" dirty="0" err="1" smtClean="0"/>
              <a:t>Henrick</a:t>
            </a:r>
            <a:r>
              <a:rPr lang="en-US" dirty="0" smtClean="0"/>
              <a:t> Ibsen—1828—1906 Norwegian.  (most representative playwright of the school.) Wrote </a:t>
            </a:r>
            <a:r>
              <a:rPr lang="en-US" b="1" i="1" u="sng" dirty="0" smtClean="0">
                <a:solidFill>
                  <a:schemeClr val="accent4">
                    <a:lumMod val="75000"/>
                  </a:schemeClr>
                </a:solidFill>
              </a:rPr>
              <a:t>A Doll House, </a:t>
            </a:r>
            <a:r>
              <a:rPr lang="en-US" b="1" i="1" u="sng" dirty="0" err="1" smtClean="0">
                <a:solidFill>
                  <a:schemeClr val="accent4">
                    <a:lumMod val="75000"/>
                  </a:schemeClr>
                </a:solidFill>
              </a:rPr>
              <a:t>Hedda</a:t>
            </a:r>
            <a:r>
              <a:rPr lang="en-US" b="1" i="1" u="sng" dirty="0" smtClean="0">
                <a:solidFill>
                  <a:schemeClr val="accent4">
                    <a:lumMod val="75000"/>
                  </a:schemeClr>
                </a:solidFill>
              </a:rPr>
              <a:t> </a:t>
            </a:r>
            <a:r>
              <a:rPr lang="en-US" b="1" i="1" u="sng" dirty="0" err="1" smtClean="0">
                <a:solidFill>
                  <a:schemeClr val="accent4">
                    <a:lumMod val="75000"/>
                  </a:schemeClr>
                </a:solidFill>
              </a:rPr>
              <a:t>Gabler</a:t>
            </a:r>
            <a:r>
              <a:rPr lang="en-US" b="1" u="sng" dirty="0" smtClean="0">
                <a:solidFill>
                  <a:schemeClr val="accent4">
                    <a:lumMod val="75000"/>
                  </a:schemeClr>
                </a:solidFill>
              </a:rPr>
              <a:t>. </a:t>
            </a:r>
            <a:r>
              <a:rPr lang="en-US" b="1" dirty="0" smtClean="0"/>
              <a:t> </a:t>
            </a:r>
            <a:r>
              <a:rPr lang="en-US" dirty="0" smtClean="0"/>
              <a:t>Known as </a:t>
            </a:r>
            <a:r>
              <a:rPr lang="en-US" b="1" u="sng" dirty="0" smtClean="0">
                <a:solidFill>
                  <a:schemeClr val="accent4">
                    <a:lumMod val="75000"/>
                  </a:schemeClr>
                </a:solidFill>
              </a:rPr>
              <a:t>father of modern Drama</a:t>
            </a:r>
            <a:endParaRPr lang="en-US" u="sng" dirty="0" smtClean="0">
              <a:solidFill>
                <a:schemeClr val="accent4">
                  <a:lumMod val="75000"/>
                </a:schemeClr>
              </a:solidFill>
            </a:endParaRPr>
          </a:p>
          <a:p>
            <a:pPr algn="l"/>
            <a:endParaRPr lang="en-US" dirty="0"/>
          </a:p>
        </p:txBody>
      </p:sp>
      <p:sp>
        <p:nvSpPr>
          <p:cNvPr id="3" name="Title 2"/>
          <p:cNvSpPr>
            <a:spLocks noGrp="1"/>
          </p:cNvSpPr>
          <p:nvPr>
            <p:ph type="title"/>
          </p:nvPr>
        </p:nvSpPr>
        <p:spPr/>
        <p:txBody>
          <a:bodyPr/>
          <a:lstStyle/>
          <a:p>
            <a:r>
              <a:rPr lang="en-US" dirty="0" smtClean="0"/>
              <a:t>vii. Modern theatre</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342900" lvl="1" indent="-342900" algn="l">
              <a:buFont typeface="+mj-lt"/>
              <a:buAutoNum type="arabicPeriod" startAt="7"/>
            </a:pPr>
            <a:r>
              <a:rPr lang="en-US" dirty="0" smtClean="0"/>
              <a:t>George Bernard Shaw—(1856—1950) Irish/ English.  Wrote </a:t>
            </a:r>
            <a:r>
              <a:rPr lang="en-US" b="1" i="1" u="sng" dirty="0" smtClean="0">
                <a:solidFill>
                  <a:schemeClr val="accent4">
                    <a:lumMod val="75000"/>
                  </a:schemeClr>
                </a:solidFill>
              </a:rPr>
              <a:t>Pygmalion</a:t>
            </a:r>
            <a:r>
              <a:rPr lang="en-US" b="1" u="sng" dirty="0" smtClean="0">
                <a:solidFill>
                  <a:schemeClr val="accent4">
                    <a:lumMod val="75000"/>
                  </a:schemeClr>
                </a:solidFill>
              </a:rPr>
              <a:t>,</a:t>
            </a:r>
            <a:r>
              <a:rPr lang="en-US" b="1" dirty="0" smtClean="0"/>
              <a:t> </a:t>
            </a:r>
            <a:r>
              <a:rPr lang="en-US" dirty="0" smtClean="0"/>
              <a:t>play that “My Fair Lady” is based on.</a:t>
            </a:r>
          </a:p>
          <a:p>
            <a:pPr marL="342900" lvl="1" indent="-342900" algn="l">
              <a:buFont typeface="+mj-lt"/>
              <a:buAutoNum type="arabicPeriod" startAt="7"/>
            </a:pPr>
            <a:r>
              <a:rPr lang="en-US" dirty="0" smtClean="0"/>
              <a:t>Oscar Wilde—(1856—1900) Irish/English. Wrote comedy of manners.  Primarily a novelist and writer of social commentary.  Although he is wrote in the period of realistic drama, he wasn’t a realistic dramatist.  </a:t>
            </a:r>
            <a:r>
              <a:rPr lang="en-US" b="1" u="sng" dirty="0" smtClean="0">
                <a:solidFill>
                  <a:schemeClr val="accent4">
                    <a:lumMod val="75000"/>
                  </a:schemeClr>
                </a:solidFill>
              </a:rPr>
              <a:t>Wrote</a:t>
            </a:r>
            <a:r>
              <a:rPr lang="en-US" u="sng" dirty="0" smtClean="0">
                <a:solidFill>
                  <a:schemeClr val="accent4">
                    <a:lumMod val="75000"/>
                  </a:schemeClr>
                </a:solidFill>
              </a:rPr>
              <a:t> </a:t>
            </a:r>
            <a:r>
              <a:rPr lang="en-US" b="1" i="1" u="sng" dirty="0" smtClean="0">
                <a:solidFill>
                  <a:schemeClr val="accent4">
                    <a:lumMod val="75000"/>
                  </a:schemeClr>
                </a:solidFill>
              </a:rPr>
              <a:t>The Importance of Being Earnest</a:t>
            </a:r>
            <a:endParaRPr lang="en-US" dirty="0" smtClean="0"/>
          </a:p>
          <a:p>
            <a:pPr marL="342900" lvl="1" indent="-342900" algn="l">
              <a:buFont typeface="+mj-lt"/>
              <a:buAutoNum type="arabicPeriod" startAt="7"/>
            </a:pPr>
            <a:r>
              <a:rPr lang="en-US" dirty="0" smtClean="0"/>
              <a:t>Anton Chekhov—(1860-1904) Russian.  Wrote </a:t>
            </a:r>
            <a:r>
              <a:rPr lang="en-US" b="1" i="1" u="sng" dirty="0" smtClean="0">
                <a:solidFill>
                  <a:schemeClr val="accent4">
                    <a:lumMod val="75000"/>
                  </a:schemeClr>
                </a:solidFill>
              </a:rPr>
              <a:t>The Cherry Orchard, Three Sisters, The Seagull.</a:t>
            </a:r>
            <a:r>
              <a:rPr lang="en-US" dirty="0" smtClean="0"/>
              <a:t>  His realistic scripts required a realistic approach to acting.  </a:t>
            </a:r>
          </a:p>
          <a:p>
            <a:pPr marL="342900" lvl="1" indent="-342900" algn="l"/>
            <a:endParaRPr lang="en-US" u="sng" dirty="0" smtClean="0">
              <a:solidFill>
                <a:schemeClr val="accent4">
                  <a:lumMod val="75000"/>
                </a:schemeClr>
              </a:solidFill>
            </a:endParaRPr>
          </a:p>
        </p:txBody>
      </p:sp>
      <p:sp>
        <p:nvSpPr>
          <p:cNvPr id="3" name="Title 2"/>
          <p:cNvSpPr>
            <a:spLocks noGrp="1"/>
          </p:cNvSpPr>
          <p:nvPr>
            <p:ph type="title"/>
          </p:nvPr>
        </p:nvSpPr>
        <p:spPr/>
        <p:txBody>
          <a:bodyPr/>
          <a:lstStyle/>
          <a:p>
            <a:r>
              <a:rPr lang="en-US" dirty="0" smtClean="0"/>
              <a:t>vii. Modern theatre</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1752600"/>
            <a:ext cx="8229600" cy="4876800"/>
          </a:xfrm>
        </p:spPr>
        <p:txBody>
          <a:bodyPr>
            <a:normAutofit fontScale="85000" lnSpcReduction="20000"/>
          </a:bodyPr>
          <a:lstStyle/>
          <a:p>
            <a:pPr marL="342900" lvl="2" indent="-342900" algn="l">
              <a:buFont typeface="+mj-lt"/>
              <a:buAutoNum type="alphaLcParenR"/>
            </a:pPr>
            <a:r>
              <a:rPr lang="en-US" sz="2400" dirty="0" smtClean="0"/>
              <a:t>Stanislavski(1863-1938)</a:t>
            </a:r>
          </a:p>
          <a:p>
            <a:pPr lvl="3" algn="l"/>
            <a:r>
              <a:rPr lang="en-US" sz="2400" dirty="0" smtClean="0"/>
              <a:t>	1</a:t>
            </a:r>
            <a:r>
              <a:rPr lang="en-US" sz="2400" dirty="0"/>
              <a:t>. Moscow Art Theatre-New school of realistic acting run </a:t>
            </a:r>
            <a:r>
              <a:rPr lang="en-US" sz="2400" dirty="0" smtClean="0"/>
              <a:t>by Stanislavsky </a:t>
            </a:r>
            <a:r>
              <a:rPr lang="en-US" sz="2400" dirty="0"/>
              <a:t>and Vladimir </a:t>
            </a:r>
            <a:r>
              <a:rPr lang="en-US" sz="2400" dirty="0" err="1"/>
              <a:t>Nemirovich-Danchenko</a:t>
            </a:r>
            <a:endParaRPr lang="en-US" sz="2400" dirty="0"/>
          </a:p>
          <a:p>
            <a:pPr lvl="3" algn="l"/>
            <a:r>
              <a:rPr lang="en-US" sz="2400" dirty="0"/>
              <a:t>	2. Performed </a:t>
            </a:r>
            <a:r>
              <a:rPr lang="en-US" sz="2400" dirty="0" err="1"/>
              <a:t>Checkov’s</a:t>
            </a:r>
            <a:r>
              <a:rPr lang="en-US" sz="2400" dirty="0"/>
              <a:t> plays	</a:t>
            </a:r>
          </a:p>
          <a:p>
            <a:pPr lvl="3" algn="l"/>
            <a:r>
              <a:rPr lang="en-US" sz="2400" dirty="0"/>
              <a:t>	3. Created a system of acting technique.  </a:t>
            </a:r>
          </a:p>
          <a:p>
            <a:pPr lvl="3" algn="l"/>
            <a:r>
              <a:rPr lang="en-US" sz="2400" dirty="0"/>
              <a:t>	4. Wrote many books on acting that many actors cite as their major source book today.  A must read is </a:t>
            </a:r>
            <a:r>
              <a:rPr lang="en-US" sz="2400" b="1" i="1" u="sng" dirty="0">
                <a:solidFill>
                  <a:schemeClr val="accent4">
                    <a:lumMod val="75000"/>
                  </a:schemeClr>
                </a:solidFill>
              </a:rPr>
              <a:t>An Actor Prepares</a:t>
            </a:r>
            <a:r>
              <a:rPr lang="en-US" sz="2400" b="1" u="sng" dirty="0">
                <a:solidFill>
                  <a:schemeClr val="accent4">
                    <a:lumMod val="75000"/>
                  </a:schemeClr>
                </a:solidFill>
              </a:rPr>
              <a:t>.  </a:t>
            </a:r>
            <a:r>
              <a:rPr lang="en-US" sz="2400" dirty="0"/>
              <a:t> </a:t>
            </a:r>
          </a:p>
          <a:p>
            <a:pPr lvl="4" algn="l"/>
            <a:endParaRPr lang="en-US" sz="1700" dirty="0" smtClean="0"/>
          </a:p>
          <a:p>
            <a:pPr marL="342900" lvl="2" indent="-342900" algn="l">
              <a:buFont typeface="+mj-lt"/>
              <a:buAutoNum type="alphaLcParenR"/>
            </a:pPr>
            <a:r>
              <a:rPr lang="en-US" sz="2400" b="1" u="sng" dirty="0" smtClean="0">
                <a:solidFill>
                  <a:schemeClr val="accent4">
                    <a:lumMod val="75000"/>
                  </a:schemeClr>
                </a:solidFill>
              </a:rPr>
              <a:t>Laboratory </a:t>
            </a:r>
            <a:r>
              <a:rPr lang="en-US" sz="2400" b="1" u="sng" dirty="0">
                <a:solidFill>
                  <a:schemeClr val="accent4">
                    <a:lumMod val="75000"/>
                  </a:schemeClr>
                </a:solidFill>
              </a:rPr>
              <a:t>Theatre</a:t>
            </a:r>
            <a:r>
              <a:rPr lang="en-US" sz="2400" dirty="0"/>
              <a:t>– </a:t>
            </a:r>
            <a:r>
              <a:rPr lang="en-US" sz="2400" dirty="0">
                <a:solidFill>
                  <a:srgbClr val="7030A0"/>
                </a:solidFill>
              </a:rPr>
              <a:t>In 1923-24, The Moscow Art Theatre toured the U.S.  Two of Stanislavski’s actors, Richard </a:t>
            </a:r>
            <a:r>
              <a:rPr lang="en-US" sz="2400" dirty="0" err="1">
                <a:solidFill>
                  <a:srgbClr val="7030A0"/>
                </a:solidFill>
              </a:rPr>
              <a:t>Boleslavsky</a:t>
            </a:r>
            <a:r>
              <a:rPr lang="en-US" sz="2400" dirty="0">
                <a:solidFill>
                  <a:srgbClr val="7030A0"/>
                </a:solidFill>
              </a:rPr>
              <a:t> and Maria </a:t>
            </a:r>
            <a:r>
              <a:rPr lang="en-US" sz="2400" dirty="0" err="1">
                <a:solidFill>
                  <a:srgbClr val="7030A0"/>
                </a:solidFill>
              </a:rPr>
              <a:t>Ouspenskaysa</a:t>
            </a:r>
            <a:r>
              <a:rPr lang="en-US" sz="2400" dirty="0">
                <a:solidFill>
                  <a:srgbClr val="7030A0"/>
                </a:solidFill>
              </a:rPr>
              <a:t> stayed to open up the American Laboratory Theatre in New   York.  This was where Stanislavski’s acting system was introduced for the first time in the United States</a:t>
            </a:r>
            <a:r>
              <a:rPr lang="en-US" sz="2400" dirty="0"/>
              <a:t>.</a:t>
            </a:r>
          </a:p>
          <a:p>
            <a:pPr marL="342900" lvl="2" indent="-342900" algn="l">
              <a:buFont typeface="+mj-lt"/>
              <a:buAutoNum type="alphaLcParenR"/>
            </a:pPr>
            <a:endParaRPr lang="en-US" sz="2100" dirty="0" smtClean="0"/>
          </a:p>
          <a:p>
            <a:pPr lvl="3" algn="l"/>
            <a:r>
              <a:rPr lang="en-US" sz="2000" dirty="0" smtClean="0"/>
              <a:t>	</a:t>
            </a:r>
            <a:endParaRPr lang="en-US" dirty="0" smtClean="0"/>
          </a:p>
        </p:txBody>
      </p:sp>
      <p:sp>
        <p:nvSpPr>
          <p:cNvPr id="3" name="Title 2"/>
          <p:cNvSpPr>
            <a:spLocks noGrp="1"/>
          </p:cNvSpPr>
          <p:nvPr>
            <p:ph type="title"/>
          </p:nvPr>
        </p:nvSpPr>
        <p:spPr/>
        <p:txBody>
          <a:bodyPr/>
          <a:lstStyle/>
          <a:p>
            <a:r>
              <a:rPr lang="en-US" dirty="0" smtClean="0"/>
              <a:t>vii. Modern theatre</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457200" indent="-457200" algn="l">
              <a:buFont typeface="+mj-lt"/>
              <a:buAutoNum type="alphaLcParenR" startAt="3"/>
            </a:pPr>
            <a:r>
              <a:rPr lang="en-US" b="1" u="sng" dirty="0" smtClean="0">
                <a:solidFill>
                  <a:schemeClr val="accent4">
                    <a:lumMod val="75000"/>
                  </a:schemeClr>
                </a:solidFill>
              </a:rPr>
              <a:t>Group Theatre</a:t>
            </a:r>
            <a:r>
              <a:rPr lang="en-US" dirty="0" smtClean="0"/>
              <a:t>–Harold Clurman, Lee Strasberg, and Stella Adler. Left the ALT and created their own actor training school </a:t>
            </a:r>
            <a:r>
              <a:rPr lang="en-US" dirty="0" err="1" smtClean="0"/>
              <a:t>modelled</a:t>
            </a:r>
            <a:r>
              <a:rPr lang="en-US" dirty="0" smtClean="0"/>
              <a:t> after the Moscow Art School.  The </a:t>
            </a:r>
            <a:r>
              <a:rPr lang="en-US" b="1" u="sng" dirty="0" smtClean="0">
                <a:solidFill>
                  <a:schemeClr val="accent4">
                    <a:lumMod val="75000"/>
                  </a:schemeClr>
                </a:solidFill>
              </a:rPr>
              <a:t>system</a:t>
            </a:r>
            <a:r>
              <a:rPr lang="en-US" dirty="0" smtClean="0"/>
              <a:t> became the </a:t>
            </a:r>
            <a:r>
              <a:rPr lang="en-US" b="1" u="sng" dirty="0" smtClean="0">
                <a:solidFill>
                  <a:schemeClr val="accent4">
                    <a:lumMod val="75000"/>
                  </a:schemeClr>
                </a:solidFill>
              </a:rPr>
              <a:t>method</a:t>
            </a:r>
            <a:endParaRPr lang="en-US" dirty="0" smtClean="0"/>
          </a:p>
          <a:p>
            <a:pPr marL="914400" indent="-457200" algn="l">
              <a:buFont typeface="+mj-lt"/>
              <a:buAutoNum type="arabicPeriod"/>
            </a:pPr>
            <a:r>
              <a:rPr lang="en-US" dirty="0" smtClean="0"/>
              <a:t>Stella </a:t>
            </a:r>
            <a:r>
              <a:rPr lang="en-US" dirty="0"/>
              <a:t>Adler didn’t agree with Lee </a:t>
            </a:r>
            <a:r>
              <a:rPr lang="en-US" dirty="0" smtClean="0"/>
              <a:t>Strasberg’s </a:t>
            </a:r>
            <a:r>
              <a:rPr lang="en-US" dirty="0"/>
              <a:t>method</a:t>
            </a:r>
            <a:r>
              <a:rPr lang="en-US" dirty="0" smtClean="0"/>
              <a:t>, especially </a:t>
            </a:r>
            <a:r>
              <a:rPr lang="en-US" dirty="0"/>
              <a:t>his heavy reliance on emotional memory,  so she travelled to Paris to study with Stanislavski himself.  She learned that Stanislavski had left the emotional memory technique behind long ago. </a:t>
            </a:r>
          </a:p>
        </p:txBody>
      </p:sp>
      <p:sp>
        <p:nvSpPr>
          <p:cNvPr id="3" name="Title 2"/>
          <p:cNvSpPr>
            <a:spLocks noGrp="1"/>
          </p:cNvSpPr>
          <p:nvPr>
            <p:ph type="title"/>
          </p:nvPr>
        </p:nvSpPr>
        <p:spPr/>
        <p:txBody>
          <a:bodyPr/>
          <a:lstStyle/>
          <a:p>
            <a:r>
              <a:rPr lang="en-US" dirty="0" smtClean="0"/>
              <a:t>VII. Modern theatre</a:t>
            </a:r>
            <a:endParaRPr lang="en-US" dirty="0"/>
          </a:p>
        </p:txBody>
      </p:sp>
    </p:spTree>
    <p:extLst>
      <p:ext uri="{BB962C8B-B14F-4D97-AF65-F5344CB8AC3E}">
        <p14:creationId xmlns:p14="http://schemas.microsoft.com/office/powerpoint/2010/main" val="8770285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VIII. Theatre of Non-Realism </a:t>
            </a:r>
          </a:p>
        </p:txBody>
      </p:sp>
      <p:sp>
        <p:nvSpPr>
          <p:cNvPr id="3" name="Subtitle 2"/>
          <p:cNvSpPr>
            <a:spLocks noGrp="1"/>
          </p:cNvSpPr>
          <p:nvPr>
            <p:ph type="subTitle" idx="1"/>
          </p:nvPr>
        </p:nvSpPr>
        <p:spPr/>
        <p:txBody>
          <a:bodyPr/>
          <a:lstStyle/>
          <a:p>
            <a:r>
              <a:rPr lang="en-US" b="1" dirty="0"/>
              <a:t>Late </a:t>
            </a:r>
            <a:r>
              <a:rPr lang="en-US" b="1" dirty="0" smtClean="0"/>
              <a:t>1800’s—Early </a:t>
            </a:r>
            <a:r>
              <a:rPr lang="en-US" b="1" dirty="0"/>
              <a:t>1940’s</a:t>
            </a:r>
            <a:endParaRPr lang="en-US" dirty="0"/>
          </a:p>
        </p:txBody>
      </p:sp>
    </p:spTree>
    <p:extLst>
      <p:ext uri="{BB962C8B-B14F-4D97-AF65-F5344CB8AC3E}">
        <p14:creationId xmlns:p14="http://schemas.microsoft.com/office/powerpoint/2010/main" val="21599743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pPr marL="290513" lvl="1" indent="-290513" algn="l"/>
            <a:r>
              <a:rPr lang="en-US" sz="2400" dirty="0"/>
              <a:t>B. First Actors were </a:t>
            </a:r>
            <a:r>
              <a:rPr lang="en-US" sz="2400" b="1" u="sng" dirty="0">
                <a:solidFill>
                  <a:schemeClr val="accent4">
                    <a:lumMod val="75000"/>
                  </a:schemeClr>
                </a:solidFill>
              </a:rPr>
              <a:t>cave dwellers</a:t>
            </a:r>
            <a:r>
              <a:rPr lang="en-US" sz="2400" u="sng" dirty="0">
                <a:solidFill>
                  <a:schemeClr val="accent4">
                    <a:lumMod val="75000"/>
                  </a:schemeClr>
                </a:solidFill>
              </a:rPr>
              <a:t> </a:t>
            </a:r>
            <a:r>
              <a:rPr lang="en-US" sz="2400" dirty="0"/>
              <a:t>who re-enacted hunting adventures</a:t>
            </a:r>
            <a:r>
              <a:rPr lang="en-US" sz="2400" dirty="0" smtClean="0"/>
              <a:t>.</a:t>
            </a:r>
          </a:p>
          <a:p>
            <a:pPr marL="290513" lvl="1" indent="-290513" algn="l"/>
            <a:endParaRPr lang="en-US" sz="2400" dirty="0"/>
          </a:p>
          <a:p>
            <a:pPr lvl="1" algn="l"/>
            <a:r>
              <a:rPr lang="en-US" sz="2400" dirty="0" smtClean="0"/>
              <a:t>C. First </a:t>
            </a:r>
            <a:r>
              <a:rPr lang="en-US" sz="2400" dirty="0"/>
              <a:t>recorded play was in </a:t>
            </a:r>
            <a:r>
              <a:rPr lang="en-US" sz="2400" b="1" u="sng" dirty="0">
                <a:solidFill>
                  <a:schemeClr val="accent4">
                    <a:lumMod val="75000"/>
                  </a:schemeClr>
                </a:solidFill>
              </a:rPr>
              <a:t>Ancient Egypt</a:t>
            </a:r>
            <a:r>
              <a:rPr lang="en-US" sz="2400" dirty="0">
                <a:solidFill>
                  <a:schemeClr val="accent4">
                    <a:lumMod val="75000"/>
                  </a:schemeClr>
                </a:solidFill>
              </a:rPr>
              <a:t> </a:t>
            </a:r>
            <a:r>
              <a:rPr lang="en-US" sz="2400" dirty="0"/>
              <a:t>around 2000 </a:t>
            </a:r>
            <a:r>
              <a:rPr lang="en-US" sz="2400" dirty="0" smtClean="0"/>
              <a:t>B.C. </a:t>
            </a:r>
            <a:endParaRPr lang="en-US" sz="2400" dirty="0" smtClean="0"/>
          </a:p>
          <a:p>
            <a:pPr lvl="1" algn="l"/>
            <a:endParaRPr lang="en-US" sz="2400" dirty="0"/>
          </a:p>
          <a:p>
            <a:pPr marL="747713" lvl="6" indent="-290513" algn="l"/>
            <a:r>
              <a:rPr lang="en-US" sz="2000" dirty="0" smtClean="0"/>
              <a:t>1. The </a:t>
            </a:r>
            <a:r>
              <a:rPr lang="en-US" sz="2000" dirty="0"/>
              <a:t>first play was the </a:t>
            </a:r>
            <a:r>
              <a:rPr lang="en-US" sz="2000" b="1" u="sng" dirty="0">
                <a:solidFill>
                  <a:schemeClr val="accent4">
                    <a:lumMod val="75000"/>
                  </a:schemeClr>
                </a:solidFill>
              </a:rPr>
              <a:t>Abydos Passion Play</a:t>
            </a:r>
            <a:r>
              <a:rPr lang="en-US" sz="2000" dirty="0">
                <a:solidFill>
                  <a:schemeClr val="accent4">
                    <a:lumMod val="75000"/>
                  </a:schemeClr>
                </a:solidFill>
              </a:rPr>
              <a:t>. </a:t>
            </a:r>
            <a:r>
              <a:rPr lang="en-US" sz="2000" dirty="0"/>
              <a:t>Passion Plays depict the sufferings and triumphs of the gods. Passion Plays are still performed to this day. </a:t>
            </a:r>
          </a:p>
          <a:p>
            <a:endParaRPr lang="en-US" dirty="0"/>
          </a:p>
        </p:txBody>
      </p:sp>
      <p:sp>
        <p:nvSpPr>
          <p:cNvPr id="3" name="Title 2"/>
          <p:cNvSpPr>
            <a:spLocks noGrp="1"/>
          </p:cNvSpPr>
          <p:nvPr>
            <p:ph type="title"/>
          </p:nvPr>
        </p:nvSpPr>
        <p:spPr/>
        <p:txBody>
          <a:bodyPr/>
          <a:lstStyle/>
          <a:p>
            <a:r>
              <a:rPr lang="en-US" dirty="0" smtClean="0"/>
              <a:t>I. Origins</a:t>
            </a:r>
            <a:endParaRPr lang="en-US" dirty="0"/>
          </a:p>
        </p:txBody>
      </p:sp>
    </p:spTree>
    <p:extLst>
      <p:ext uri="{BB962C8B-B14F-4D97-AF65-F5344CB8AC3E}">
        <p14:creationId xmlns:p14="http://schemas.microsoft.com/office/powerpoint/2010/main" val="19005046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457200" lvl="0" indent="-457200" algn="l">
              <a:buFont typeface="+mj-lt"/>
              <a:buAutoNum type="alphaUcPeriod"/>
            </a:pPr>
            <a:r>
              <a:rPr lang="en-US" dirty="0"/>
              <a:t>Symbolism—Goal: </a:t>
            </a:r>
            <a:r>
              <a:rPr lang="en-US" b="1" u="sng" dirty="0">
                <a:solidFill>
                  <a:schemeClr val="accent4">
                    <a:lumMod val="75000"/>
                  </a:schemeClr>
                </a:solidFill>
              </a:rPr>
              <a:t>Purity of vision, not accuracy of reality.</a:t>
            </a:r>
            <a:endParaRPr lang="en-US" u="sng" dirty="0">
              <a:solidFill>
                <a:schemeClr val="accent4">
                  <a:lumMod val="75000"/>
                </a:schemeClr>
              </a:solidFill>
            </a:endParaRPr>
          </a:p>
          <a:p>
            <a:pPr marL="800100" lvl="1" indent="-342900" algn="l">
              <a:buFont typeface="+mj-lt"/>
              <a:buAutoNum type="arabicPeriod"/>
            </a:pPr>
            <a:r>
              <a:rPr lang="en-US" dirty="0" smtClean="0"/>
              <a:t>Counter-movement </a:t>
            </a:r>
            <a:r>
              <a:rPr lang="en-US" dirty="0"/>
              <a:t>to Naturalism and Realism</a:t>
            </a:r>
          </a:p>
          <a:p>
            <a:pPr marL="800100" lvl="1" indent="-342900" algn="l">
              <a:buFont typeface="+mj-lt"/>
              <a:buAutoNum type="arabicPeriod"/>
            </a:pPr>
            <a:r>
              <a:rPr lang="en-US" dirty="0"/>
              <a:t> Generic, symbolic characters</a:t>
            </a:r>
          </a:p>
          <a:p>
            <a:pPr marL="800100" lvl="1" indent="-342900" algn="l">
              <a:buFont typeface="+mj-lt"/>
              <a:buAutoNum type="arabicPeriod"/>
            </a:pPr>
            <a:r>
              <a:rPr lang="en-US" dirty="0"/>
              <a:t>Reality is communicated through symbols and metaphors</a:t>
            </a:r>
          </a:p>
          <a:p>
            <a:pPr marL="800100" lvl="1" indent="-342900" algn="l">
              <a:buFont typeface="+mj-lt"/>
              <a:buAutoNum type="arabicPeriod"/>
            </a:pPr>
            <a:r>
              <a:rPr lang="en-US" dirty="0"/>
              <a:t>Key Playwright: Maurice </a:t>
            </a:r>
            <a:r>
              <a:rPr lang="en-US" dirty="0" err="1"/>
              <a:t>Maeterlink</a:t>
            </a:r>
            <a:r>
              <a:rPr lang="en-US" dirty="0"/>
              <a:t>—(1862—1949) </a:t>
            </a:r>
            <a:r>
              <a:rPr lang="en-US" b="1" u="sng" dirty="0">
                <a:solidFill>
                  <a:schemeClr val="accent4">
                    <a:lumMod val="75000"/>
                  </a:schemeClr>
                </a:solidFill>
              </a:rPr>
              <a:t>Blue Bird</a:t>
            </a:r>
            <a:r>
              <a:rPr lang="en-US" b="1" i="1" u="sng" dirty="0">
                <a:solidFill>
                  <a:schemeClr val="accent4">
                    <a:lumMod val="75000"/>
                  </a:schemeClr>
                </a:solidFill>
              </a:rPr>
              <a:t>, </a:t>
            </a:r>
            <a:r>
              <a:rPr lang="en-US" b="1" u="sng" dirty="0" smtClean="0">
                <a:solidFill>
                  <a:schemeClr val="accent4">
                    <a:lumMod val="75000"/>
                  </a:schemeClr>
                </a:solidFill>
              </a:rPr>
              <a:t>and </a:t>
            </a:r>
            <a:r>
              <a:rPr lang="en-US" b="1" i="1" u="sng" dirty="0" err="1" smtClean="0">
                <a:solidFill>
                  <a:schemeClr val="accent4">
                    <a:lumMod val="75000"/>
                  </a:schemeClr>
                </a:solidFill>
              </a:rPr>
              <a:t>Pelleas</a:t>
            </a:r>
            <a:r>
              <a:rPr lang="en-US" b="1" i="1" u="sng" dirty="0" smtClean="0">
                <a:solidFill>
                  <a:schemeClr val="accent4">
                    <a:lumMod val="75000"/>
                  </a:schemeClr>
                </a:solidFill>
              </a:rPr>
              <a:t> &amp; </a:t>
            </a:r>
            <a:r>
              <a:rPr lang="en-US" b="1" i="1" u="sng" dirty="0" err="1">
                <a:solidFill>
                  <a:schemeClr val="accent4">
                    <a:lumMod val="75000"/>
                  </a:schemeClr>
                </a:solidFill>
              </a:rPr>
              <a:t>Melisande</a:t>
            </a:r>
            <a:endParaRPr lang="en-US" b="1" i="1" u="sng" dirty="0">
              <a:solidFill>
                <a:schemeClr val="accent4">
                  <a:lumMod val="75000"/>
                </a:schemeClr>
              </a:solidFill>
            </a:endParaRPr>
          </a:p>
          <a:p>
            <a:pPr marL="800100" lvl="1" indent="-342900" algn="l">
              <a:buFont typeface="+mj-lt"/>
              <a:buAutoNum type="arabicPeriod"/>
            </a:pPr>
            <a:r>
              <a:rPr lang="en-US" dirty="0"/>
              <a:t>An attempt to penetrate reality; shatter the consciousness</a:t>
            </a:r>
          </a:p>
          <a:p>
            <a:pPr marL="800100" lvl="1" indent="-342900" algn="l">
              <a:buFont typeface="+mj-lt"/>
              <a:buAutoNum type="arabicPeriod"/>
            </a:pPr>
            <a:r>
              <a:rPr lang="en-US" dirty="0"/>
              <a:t>Inspired by Edgar Allen Poe</a:t>
            </a:r>
          </a:p>
          <a:p>
            <a:pPr algn="l"/>
            <a:endParaRPr lang="en-US" dirty="0"/>
          </a:p>
        </p:txBody>
      </p:sp>
      <p:sp>
        <p:nvSpPr>
          <p:cNvPr id="3" name="Title 2"/>
          <p:cNvSpPr>
            <a:spLocks noGrp="1"/>
          </p:cNvSpPr>
          <p:nvPr>
            <p:ph type="title"/>
          </p:nvPr>
        </p:nvSpPr>
        <p:spPr/>
        <p:txBody>
          <a:bodyPr/>
          <a:lstStyle/>
          <a:p>
            <a:r>
              <a:rPr lang="en-US" dirty="0"/>
              <a:t>VIII. Theatre of Non-Realism</a:t>
            </a:r>
          </a:p>
        </p:txBody>
      </p:sp>
    </p:spTree>
    <p:extLst>
      <p:ext uri="{BB962C8B-B14F-4D97-AF65-F5344CB8AC3E}">
        <p14:creationId xmlns:p14="http://schemas.microsoft.com/office/powerpoint/2010/main" val="22234761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342900" lvl="1" indent="-342900" algn="l">
              <a:buFont typeface="+mj-lt"/>
              <a:buAutoNum type="arabicPeriod" startAt="7"/>
            </a:pPr>
            <a:r>
              <a:rPr lang="en-US" sz="2000" dirty="0"/>
              <a:t>Irish Renaissance—</a:t>
            </a:r>
            <a:r>
              <a:rPr lang="en-US" sz="2000" b="1" dirty="0"/>
              <a:t>1900; </a:t>
            </a:r>
            <a:r>
              <a:rPr lang="en-US" sz="2000" b="1" u="sng" dirty="0">
                <a:solidFill>
                  <a:schemeClr val="accent4">
                    <a:lumMod val="75000"/>
                  </a:schemeClr>
                </a:solidFill>
              </a:rPr>
              <a:t>The Irish made an artistic revolt against the English, asserting their Irish heritage in plays performed at the Abby Theatre in Dublin.</a:t>
            </a:r>
            <a:endParaRPr lang="en-US" sz="2000" u="sng" dirty="0">
              <a:solidFill>
                <a:schemeClr val="accent4">
                  <a:lumMod val="75000"/>
                </a:schemeClr>
              </a:solidFill>
            </a:endParaRPr>
          </a:p>
          <a:p>
            <a:pPr marL="857250" lvl="2" indent="-400050" algn="l">
              <a:buFont typeface="+mj-lt"/>
              <a:buAutoNum type="romanLcPeriod"/>
            </a:pPr>
            <a:r>
              <a:rPr lang="en-US" sz="2000" dirty="0"/>
              <a:t>John Millington Synge—(1871-1909</a:t>
            </a:r>
            <a:r>
              <a:rPr lang="en-US" sz="2000" dirty="0" smtClean="0"/>
              <a:t>) </a:t>
            </a:r>
            <a:r>
              <a:rPr lang="en-US" sz="2000" b="1" i="1" u="sng" dirty="0" smtClean="0">
                <a:solidFill>
                  <a:schemeClr val="accent4">
                    <a:lumMod val="75000"/>
                  </a:schemeClr>
                </a:solidFill>
              </a:rPr>
              <a:t>Playboy </a:t>
            </a:r>
            <a:r>
              <a:rPr lang="en-US" sz="2000" b="1" i="1" u="sng" dirty="0">
                <a:solidFill>
                  <a:schemeClr val="accent4">
                    <a:lumMod val="75000"/>
                  </a:schemeClr>
                </a:solidFill>
              </a:rPr>
              <a:t>of the Western World; Riders to the Sea</a:t>
            </a:r>
            <a:endParaRPr lang="en-US" sz="2000" i="1" u="sng" dirty="0">
              <a:solidFill>
                <a:schemeClr val="accent4">
                  <a:lumMod val="75000"/>
                </a:schemeClr>
              </a:solidFill>
            </a:endParaRPr>
          </a:p>
          <a:p>
            <a:pPr marL="857250" lvl="2" indent="-400050" algn="l">
              <a:buFont typeface="+mj-lt"/>
              <a:buAutoNum type="romanLcPeriod"/>
            </a:pPr>
            <a:r>
              <a:rPr lang="en-US" sz="2000" dirty="0"/>
              <a:t>Lady Augusta Gregory—(1863—1935)</a:t>
            </a:r>
            <a:r>
              <a:rPr lang="en-US" sz="2000" b="1" dirty="0"/>
              <a:t> </a:t>
            </a:r>
            <a:r>
              <a:rPr lang="en-US" sz="2000" b="1" i="1" u="sng" dirty="0">
                <a:solidFill>
                  <a:schemeClr val="accent4">
                    <a:lumMod val="75000"/>
                  </a:schemeClr>
                </a:solidFill>
              </a:rPr>
              <a:t>Rising of the Moon</a:t>
            </a:r>
            <a:endParaRPr lang="en-US" sz="2000" i="1" u="sng" dirty="0">
              <a:solidFill>
                <a:schemeClr val="accent4">
                  <a:lumMod val="75000"/>
                </a:schemeClr>
              </a:solidFill>
            </a:endParaRPr>
          </a:p>
          <a:p>
            <a:pPr algn="l"/>
            <a:endParaRPr lang="en-US" dirty="0"/>
          </a:p>
        </p:txBody>
      </p:sp>
      <p:sp>
        <p:nvSpPr>
          <p:cNvPr id="3" name="Title 2"/>
          <p:cNvSpPr>
            <a:spLocks noGrp="1"/>
          </p:cNvSpPr>
          <p:nvPr>
            <p:ph type="title"/>
          </p:nvPr>
        </p:nvSpPr>
        <p:spPr/>
        <p:txBody>
          <a:bodyPr/>
          <a:lstStyle/>
          <a:p>
            <a:r>
              <a:rPr lang="en-US" dirty="0"/>
              <a:t>VIII. Theatre of Non-Realism</a:t>
            </a:r>
          </a:p>
        </p:txBody>
      </p:sp>
    </p:spTree>
    <p:extLst>
      <p:ext uri="{BB962C8B-B14F-4D97-AF65-F5344CB8AC3E}">
        <p14:creationId xmlns:p14="http://schemas.microsoft.com/office/powerpoint/2010/main" val="19631951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457200" lvl="0" indent="-457200" algn="l">
              <a:buFont typeface="+mj-lt"/>
              <a:buAutoNum type="alphaUcPeriod"/>
            </a:pPr>
            <a:r>
              <a:rPr lang="en-US" dirty="0"/>
              <a:t>Expressionism—</a:t>
            </a:r>
            <a:r>
              <a:rPr lang="en-US" b="1" u="sng" dirty="0">
                <a:solidFill>
                  <a:schemeClr val="accent4">
                    <a:lumMod val="75000"/>
                  </a:schemeClr>
                </a:solidFill>
              </a:rPr>
              <a:t>Opposed realism and naturalism with subtle symbols, bold scenery, crude superhuman power, strong human emotion and attitudes projected into inanimate objects. </a:t>
            </a:r>
            <a:endParaRPr lang="en-US" u="sng" dirty="0">
              <a:solidFill>
                <a:schemeClr val="accent4">
                  <a:lumMod val="75000"/>
                </a:schemeClr>
              </a:solidFill>
            </a:endParaRPr>
          </a:p>
          <a:p>
            <a:pPr marL="800100" lvl="1" indent="-342900" algn="l">
              <a:buFont typeface="+mj-lt"/>
              <a:buAutoNum type="arabicPeriod"/>
            </a:pPr>
            <a:r>
              <a:rPr lang="en-US" dirty="0"/>
              <a:t>Inspired by impressionistic paintings, Van Gogh.</a:t>
            </a:r>
          </a:p>
          <a:p>
            <a:pPr marL="800100" lvl="1" indent="-342900" algn="l">
              <a:buFont typeface="+mj-lt"/>
              <a:buAutoNum type="arabicPeriod"/>
            </a:pPr>
            <a:r>
              <a:rPr lang="en-US" dirty="0" err="1"/>
              <a:t>Bertold</a:t>
            </a:r>
            <a:r>
              <a:rPr lang="en-US" dirty="0"/>
              <a:t> Brecht (1891-1956)--</a:t>
            </a:r>
            <a:r>
              <a:rPr lang="en-US" b="1" i="1" dirty="0" err="1">
                <a:solidFill>
                  <a:schemeClr val="accent4">
                    <a:lumMod val="75000"/>
                  </a:schemeClr>
                </a:solidFill>
              </a:rPr>
              <a:t>Caucasion</a:t>
            </a:r>
            <a:r>
              <a:rPr lang="en-US" b="1" i="1" dirty="0">
                <a:solidFill>
                  <a:schemeClr val="accent4">
                    <a:lumMod val="75000"/>
                  </a:schemeClr>
                </a:solidFill>
              </a:rPr>
              <a:t> Chalk Circle, Mother Courage and Her Children</a:t>
            </a:r>
            <a:r>
              <a:rPr lang="en-US" dirty="0">
                <a:solidFill>
                  <a:schemeClr val="accent4">
                    <a:lumMod val="75000"/>
                  </a:schemeClr>
                </a:solidFill>
              </a:rPr>
              <a:t>. </a:t>
            </a:r>
            <a:r>
              <a:rPr lang="en-US" b="1" dirty="0">
                <a:solidFill>
                  <a:schemeClr val="accent4">
                    <a:lumMod val="75000"/>
                  </a:schemeClr>
                </a:solidFill>
              </a:rPr>
              <a:t>His approach to theatre was called </a:t>
            </a:r>
            <a:r>
              <a:rPr lang="en-US" b="1" u="sng" dirty="0" smtClean="0">
                <a:solidFill>
                  <a:schemeClr val="accent4">
                    <a:lumMod val="75000"/>
                  </a:schemeClr>
                </a:solidFill>
              </a:rPr>
              <a:t>Epic</a:t>
            </a:r>
            <a:r>
              <a:rPr lang="en-US" dirty="0"/>
              <a:t>.  </a:t>
            </a:r>
            <a:r>
              <a:rPr lang="en-US" dirty="0">
                <a:solidFill>
                  <a:srgbClr val="7030A0"/>
                </a:solidFill>
              </a:rPr>
              <a:t>He believed that audiences should be actively involved in his performances by creating strange effects, such as pictures projected onto screens, evoking an emotional response in his audience. </a:t>
            </a:r>
            <a:r>
              <a:rPr lang="en-US" dirty="0"/>
              <a:t> </a:t>
            </a:r>
            <a:r>
              <a:rPr lang="en-US" b="1" dirty="0">
                <a:solidFill>
                  <a:schemeClr val="accent4">
                    <a:lumMod val="75000"/>
                  </a:schemeClr>
                </a:solidFill>
              </a:rPr>
              <a:t>He wanted audiences to relate what they saw in the theatre to what they saw in the real world.  He </a:t>
            </a:r>
            <a:r>
              <a:rPr lang="en-US" b="1" dirty="0" smtClean="0">
                <a:solidFill>
                  <a:schemeClr val="accent4">
                    <a:lumMod val="75000"/>
                  </a:schemeClr>
                </a:solidFill>
              </a:rPr>
              <a:t>thought </a:t>
            </a:r>
            <a:r>
              <a:rPr lang="en-US" b="1" u="sng" dirty="0" smtClean="0">
                <a:solidFill>
                  <a:schemeClr val="accent4">
                    <a:lumMod val="75000"/>
                  </a:schemeClr>
                </a:solidFill>
              </a:rPr>
              <a:t>Epic </a:t>
            </a:r>
            <a:r>
              <a:rPr lang="en-US" b="1" dirty="0" smtClean="0">
                <a:solidFill>
                  <a:schemeClr val="accent4">
                    <a:lumMod val="75000"/>
                  </a:schemeClr>
                </a:solidFill>
              </a:rPr>
              <a:t>theatre </a:t>
            </a:r>
            <a:r>
              <a:rPr lang="en-US" b="1" dirty="0">
                <a:solidFill>
                  <a:schemeClr val="accent4">
                    <a:lumMod val="75000"/>
                  </a:schemeClr>
                </a:solidFill>
              </a:rPr>
              <a:t>had the power to change the world.</a:t>
            </a:r>
          </a:p>
          <a:p>
            <a:endParaRPr lang="en-US" dirty="0"/>
          </a:p>
        </p:txBody>
      </p:sp>
      <p:sp>
        <p:nvSpPr>
          <p:cNvPr id="3" name="Title 2"/>
          <p:cNvSpPr>
            <a:spLocks noGrp="1"/>
          </p:cNvSpPr>
          <p:nvPr>
            <p:ph type="title"/>
          </p:nvPr>
        </p:nvSpPr>
        <p:spPr/>
        <p:txBody>
          <a:bodyPr/>
          <a:lstStyle/>
          <a:p>
            <a:r>
              <a:rPr lang="en-US" dirty="0"/>
              <a:t>VIII. Theatre of Non-Realism</a:t>
            </a:r>
          </a:p>
        </p:txBody>
      </p:sp>
    </p:spTree>
    <p:extLst>
      <p:ext uri="{BB962C8B-B14F-4D97-AF65-F5344CB8AC3E}">
        <p14:creationId xmlns:p14="http://schemas.microsoft.com/office/powerpoint/2010/main" val="244004713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ix. Post-Modern Theatre </a:t>
            </a:r>
          </a:p>
        </p:txBody>
      </p:sp>
      <p:sp>
        <p:nvSpPr>
          <p:cNvPr id="3" name="Subtitle 2"/>
          <p:cNvSpPr>
            <a:spLocks noGrp="1"/>
          </p:cNvSpPr>
          <p:nvPr>
            <p:ph type="subTitle" idx="1"/>
          </p:nvPr>
        </p:nvSpPr>
        <p:spPr/>
        <p:txBody>
          <a:bodyPr/>
          <a:lstStyle/>
          <a:p>
            <a:r>
              <a:rPr lang="en-US" b="1" dirty="0" smtClean="0"/>
              <a:t>1940—Present</a:t>
            </a:r>
            <a:endParaRPr lang="en-US" dirty="0"/>
          </a:p>
        </p:txBody>
      </p:sp>
    </p:spTree>
    <p:extLst>
      <p:ext uri="{BB962C8B-B14F-4D97-AF65-F5344CB8AC3E}">
        <p14:creationId xmlns:p14="http://schemas.microsoft.com/office/powerpoint/2010/main" val="21612780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92500" lnSpcReduction="10000"/>
          </a:bodyPr>
          <a:lstStyle/>
          <a:p>
            <a:pPr marL="457200" lvl="0" indent="-457200" algn="l">
              <a:buFont typeface="+mj-lt"/>
              <a:buAutoNum type="alphaUcPeriod"/>
            </a:pPr>
            <a:r>
              <a:rPr lang="en-US" dirty="0"/>
              <a:t>Theatre of the Absurd—</a:t>
            </a:r>
            <a:r>
              <a:rPr lang="en-US" b="1" i="1" dirty="0"/>
              <a:t> </a:t>
            </a:r>
            <a:r>
              <a:rPr lang="en-US" b="1" u="sng" dirty="0"/>
              <a:t>Man is without purpose in a world without meaning.</a:t>
            </a:r>
            <a:endParaRPr lang="en-US" u="sng" dirty="0"/>
          </a:p>
          <a:p>
            <a:pPr marL="914400" indent="-457200" algn="l">
              <a:buFont typeface="+mj-lt"/>
              <a:buAutoNum type="arabicPeriod"/>
            </a:pPr>
            <a:r>
              <a:rPr lang="en-US" sz="1800" dirty="0"/>
              <a:t>Samuel Beckett (1906-1989) </a:t>
            </a:r>
            <a:r>
              <a:rPr lang="en-US" sz="1800" dirty="0" smtClean="0"/>
              <a:t>Irish </a:t>
            </a:r>
            <a:r>
              <a:rPr lang="en-US" sz="1800" b="1" i="1" u="sng" dirty="0" smtClean="0">
                <a:solidFill>
                  <a:schemeClr val="accent4">
                    <a:lumMod val="75000"/>
                  </a:schemeClr>
                </a:solidFill>
              </a:rPr>
              <a:t>Waiting </a:t>
            </a:r>
            <a:r>
              <a:rPr lang="en-US" sz="1800" b="1" i="1" u="sng" dirty="0">
                <a:solidFill>
                  <a:schemeClr val="accent4">
                    <a:lumMod val="75000"/>
                  </a:schemeClr>
                </a:solidFill>
              </a:rPr>
              <a:t>for </a:t>
            </a:r>
            <a:r>
              <a:rPr lang="en-US" sz="1800" b="1" i="1" u="sng" dirty="0" smtClean="0">
                <a:solidFill>
                  <a:schemeClr val="accent4">
                    <a:lumMod val="75000"/>
                  </a:schemeClr>
                </a:solidFill>
              </a:rPr>
              <a:t>Godot</a:t>
            </a:r>
            <a:r>
              <a:rPr lang="en-US" sz="1800" b="1" i="1" u="sng" dirty="0">
                <a:solidFill>
                  <a:schemeClr val="accent4">
                    <a:lumMod val="75000"/>
                  </a:schemeClr>
                </a:solidFill>
              </a:rPr>
              <a:t>,</a:t>
            </a:r>
            <a:r>
              <a:rPr lang="en-US" sz="1800" b="1" i="1" u="sng" dirty="0" smtClean="0">
                <a:solidFill>
                  <a:schemeClr val="accent4">
                    <a:lumMod val="75000"/>
                  </a:schemeClr>
                </a:solidFill>
              </a:rPr>
              <a:t> </a:t>
            </a:r>
            <a:r>
              <a:rPr lang="en-US" sz="1800" b="1" i="1" u="sng" dirty="0">
                <a:solidFill>
                  <a:schemeClr val="accent4">
                    <a:lumMod val="75000"/>
                  </a:schemeClr>
                </a:solidFill>
              </a:rPr>
              <a:t>The Birthday Party</a:t>
            </a:r>
            <a:endParaRPr lang="en-US" sz="1800" u="sng" dirty="0">
              <a:solidFill>
                <a:schemeClr val="accent4">
                  <a:lumMod val="75000"/>
                </a:schemeClr>
              </a:solidFill>
            </a:endParaRPr>
          </a:p>
          <a:p>
            <a:pPr marL="914400" lvl="1" indent="-457200" algn="l">
              <a:buFont typeface="+mj-lt"/>
              <a:buAutoNum type="arabicPeriod" startAt="2"/>
            </a:pPr>
            <a:r>
              <a:rPr lang="en-US" dirty="0"/>
              <a:t>Eugene Ionesco (1912-1994)—</a:t>
            </a:r>
            <a:r>
              <a:rPr lang="en-US" b="1" i="1" u="sng" dirty="0">
                <a:solidFill>
                  <a:schemeClr val="accent4">
                    <a:lumMod val="75000"/>
                  </a:schemeClr>
                </a:solidFill>
              </a:rPr>
              <a:t>The Bald </a:t>
            </a:r>
            <a:r>
              <a:rPr lang="en-US" b="1" i="1" u="sng" dirty="0" smtClean="0">
                <a:solidFill>
                  <a:schemeClr val="accent4">
                    <a:lumMod val="75000"/>
                  </a:schemeClr>
                </a:solidFill>
              </a:rPr>
              <a:t>Soprano, </a:t>
            </a:r>
            <a:r>
              <a:rPr lang="en-US" b="1" i="1" u="sng" dirty="0">
                <a:solidFill>
                  <a:schemeClr val="accent4">
                    <a:lumMod val="75000"/>
                  </a:schemeClr>
                </a:solidFill>
              </a:rPr>
              <a:t>Chairs</a:t>
            </a:r>
            <a:endParaRPr lang="en-US" u="sng" dirty="0">
              <a:solidFill>
                <a:schemeClr val="accent4">
                  <a:lumMod val="75000"/>
                </a:schemeClr>
              </a:solidFill>
            </a:endParaRPr>
          </a:p>
          <a:p>
            <a:pPr marL="457200" lvl="0" indent="-457200" algn="l">
              <a:buFont typeface="+mj-lt"/>
              <a:buAutoNum type="alphaUcPeriod" startAt="2"/>
            </a:pPr>
            <a:r>
              <a:rPr lang="en-US" dirty="0"/>
              <a:t> American Legendary Playwrights—Theatre of ideas, </a:t>
            </a:r>
            <a:r>
              <a:rPr lang="en-US" dirty="0" smtClean="0"/>
              <a:t>psychology</a:t>
            </a:r>
            <a:r>
              <a:rPr lang="en-US" dirty="0"/>
              <a:t>, characterization, utilizing styles of the past as well as creating new ideas and methods of drama.</a:t>
            </a:r>
          </a:p>
          <a:p>
            <a:pPr marL="744538" lvl="1" indent="-342900" algn="l">
              <a:buFont typeface="+mj-lt"/>
              <a:buAutoNum type="arabicPeriod"/>
            </a:pPr>
            <a:r>
              <a:rPr lang="en-US" dirty="0"/>
              <a:t>Eugene O’Neill (1888-1953)One of the </a:t>
            </a:r>
            <a:r>
              <a:rPr lang="en-US" dirty="0" smtClean="0"/>
              <a:t>most </a:t>
            </a:r>
            <a:r>
              <a:rPr lang="en-US" b="1" u="sng" dirty="0" smtClean="0">
                <a:solidFill>
                  <a:schemeClr val="accent4">
                    <a:lumMod val="75000"/>
                  </a:schemeClr>
                </a:solidFill>
              </a:rPr>
              <a:t>influential </a:t>
            </a:r>
            <a:r>
              <a:rPr lang="en-US" dirty="0" smtClean="0"/>
              <a:t>playwrights </a:t>
            </a:r>
            <a:r>
              <a:rPr lang="en-US" dirty="0"/>
              <a:t>of all time.  Styles ranged from realistic </a:t>
            </a:r>
            <a:r>
              <a:rPr lang="en-US" dirty="0" smtClean="0"/>
              <a:t>to </a:t>
            </a:r>
            <a:r>
              <a:rPr lang="en-US" b="1" u="sng" dirty="0" smtClean="0">
                <a:solidFill>
                  <a:schemeClr val="accent4">
                    <a:lumMod val="75000"/>
                  </a:schemeClr>
                </a:solidFill>
              </a:rPr>
              <a:t>experimental</a:t>
            </a:r>
            <a:r>
              <a:rPr lang="en-US" u="sng" dirty="0">
                <a:solidFill>
                  <a:schemeClr val="accent4">
                    <a:lumMod val="75000"/>
                  </a:schemeClr>
                </a:solidFill>
              </a:rPr>
              <a:t>.  </a:t>
            </a:r>
            <a:r>
              <a:rPr lang="en-US" dirty="0"/>
              <a:t>Some plays include </a:t>
            </a:r>
            <a:r>
              <a:rPr lang="en-US" b="1" i="1" u="sng" dirty="0">
                <a:solidFill>
                  <a:schemeClr val="accent4">
                    <a:lumMod val="75000"/>
                  </a:schemeClr>
                </a:solidFill>
              </a:rPr>
              <a:t>Long Day’s Journey Into </a:t>
            </a:r>
            <a:r>
              <a:rPr lang="en-US" b="1" i="1" u="sng" dirty="0" smtClean="0">
                <a:solidFill>
                  <a:schemeClr val="accent4">
                    <a:lumMod val="75000"/>
                  </a:schemeClr>
                </a:solidFill>
              </a:rPr>
              <a:t>Night</a:t>
            </a:r>
            <a:r>
              <a:rPr lang="en-US" b="1" i="1" u="sng" dirty="0">
                <a:solidFill>
                  <a:schemeClr val="accent4">
                    <a:lumMod val="75000"/>
                  </a:schemeClr>
                </a:solidFill>
              </a:rPr>
              <a:t>,</a:t>
            </a:r>
            <a:r>
              <a:rPr lang="en-US" b="1" i="1" u="sng" dirty="0" smtClean="0">
                <a:solidFill>
                  <a:schemeClr val="accent4">
                    <a:lumMod val="75000"/>
                  </a:schemeClr>
                </a:solidFill>
              </a:rPr>
              <a:t> </a:t>
            </a:r>
            <a:r>
              <a:rPr lang="en-US" b="1" i="1" u="sng" dirty="0">
                <a:solidFill>
                  <a:schemeClr val="accent4">
                    <a:lumMod val="75000"/>
                  </a:schemeClr>
                </a:solidFill>
              </a:rPr>
              <a:t>The Harry </a:t>
            </a:r>
            <a:r>
              <a:rPr lang="en-US" b="1" i="1" u="sng" dirty="0" smtClean="0">
                <a:solidFill>
                  <a:schemeClr val="accent4">
                    <a:lumMod val="75000"/>
                  </a:schemeClr>
                </a:solidFill>
              </a:rPr>
              <a:t>Ape, </a:t>
            </a:r>
            <a:r>
              <a:rPr lang="en-US" b="1" i="1" u="sng" dirty="0">
                <a:solidFill>
                  <a:schemeClr val="accent4">
                    <a:lumMod val="75000"/>
                  </a:schemeClr>
                </a:solidFill>
              </a:rPr>
              <a:t>Ah</a:t>
            </a:r>
            <a:r>
              <a:rPr lang="en-US" b="1" i="1" u="sng" dirty="0" smtClean="0">
                <a:solidFill>
                  <a:schemeClr val="accent4">
                    <a:lumMod val="75000"/>
                  </a:schemeClr>
                </a:solidFill>
              </a:rPr>
              <a:t>! Wilderness</a:t>
            </a:r>
            <a:endParaRPr lang="en-US" u="sng" dirty="0">
              <a:solidFill>
                <a:schemeClr val="accent4">
                  <a:lumMod val="75000"/>
                </a:schemeClr>
              </a:solidFill>
            </a:endParaRPr>
          </a:p>
          <a:p>
            <a:pPr marL="744538" lvl="1" indent="-342900" algn="l">
              <a:buFont typeface="+mj-lt"/>
              <a:buAutoNum type="arabicPeriod"/>
            </a:pPr>
            <a:r>
              <a:rPr lang="en-US" dirty="0"/>
              <a:t>Thornton Wilder (</a:t>
            </a:r>
            <a:r>
              <a:rPr lang="en-US" dirty="0" smtClean="0"/>
              <a:t>1957-1975</a:t>
            </a:r>
            <a:r>
              <a:rPr lang="en-US" dirty="0"/>
              <a:t>)—Known for his </a:t>
            </a:r>
            <a:r>
              <a:rPr lang="en-US" dirty="0" smtClean="0"/>
              <a:t>frank </a:t>
            </a:r>
            <a:r>
              <a:rPr lang="en-US" b="1" u="sng" dirty="0" smtClean="0">
                <a:solidFill>
                  <a:schemeClr val="accent4">
                    <a:lumMod val="75000"/>
                  </a:schemeClr>
                </a:solidFill>
              </a:rPr>
              <a:t>theatricality</a:t>
            </a:r>
            <a:r>
              <a:rPr lang="en-US" b="1" dirty="0" smtClean="0"/>
              <a:t> </a:t>
            </a:r>
            <a:r>
              <a:rPr lang="en-US" dirty="0"/>
              <a:t>and simplicity.  He is one of America’s finest playwrights.  Some plays include </a:t>
            </a:r>
            <a:r>
              <a:rPr lang="en-US" b="1" i="1" u="sng" dirty="0">
                <a:solidFill>
                  <a:schemeClr val="accent4">
                    <a:lumMod val="75000"/>
                  </a:schemeClr>
                </a:solidFill>
              </a:rPr>
              <a:t>Our </a:t>
            </a:r>
            <a:r>
              <a:rPr lang="en-US" b="1" i="1" u="sng" dirty="0" smtClean="0">
                <a:solidFill>
                  <a:schemeClr val="accent4">
                    <a:lumMod val="75000"/>
                  </a:schemeClr>
                </a:solidFill>
              </a:rPr>
              <a:t>Town, </a:t>
            </a:r>
            <a:r>
              <a:rPr lang="en-US" b="1" i="1" u="sng" dirty="0">
                <a:solidFill>
                  <a:schemeClr val="accent4">
                    <a:lumMod val="75000"/>
                  </a:schemeClr>
                </a:solidFill>
              </a:rPr>
              <a:t>By the Skin of Our </a:t>
            </a:r>
            <a:r>
              <a:rPr lang="en-US" b="1" i="1" u="sng" dirty="0" smtClean="0">
                <a:solidFill>
                  <a:schemeClr val="accent4">
                    <a:lumMod val="75000"/>
                  </a:schemeClr>
                </a:solidFill>
              </a:rPr>
              <a:t>Teeth, </a:t>
            </a:r>
            <a:r>
              <a:rPr lang="en-US" b="1" i="1" u="sng" dirty="0">
                <a:solidFill>
                  <a:schemeClr val="accent4">
                    <a:lumMod val="75000"/>
                  </a:schemeClr>
                </a:solidFill>
              </a:rPr>
              <a:t>Matchmaker</a:t>
            </a:r>
            <a:endParaRPr lang="en-US" u="sng" dirty="0">
              <a:solidFill>
                <a:schemeClr val="accent4">
                  <a:lumMod val="75000"/>
                </a:schemeClr>
              </a:solidFill>
            </a:endParaRPr>
          </a:p>
          <a:p>
            <a:endParaRPr lang="en-US" dirty="0"/>
          </a:p>
        </p:txBody>
      </p:sp>
      <p:sp>
        <p:nvSpPr>
          <p:cNvPr id="3" name="Title 2"/>
          <p:cNvSpPr>
            <a:spLocks noGrp="1"/>
          </p:cNvSpPr>
          <p:nvPr>
            <p:ph type="title"/>
          </p:nvPr>
        </p:nvSpPr>
        <p:spPr/>
        <p:txBody>
          <a:bodyPr/>
          <a:lstStyle/>
          <a:p>
            <a:r>
              <a:rPr lang="en-US" dirty="0" smtClean="0"/>
              <a:t>ix. Post-Modern </a:t>
            </a:r>
            <a:r>
              <a:rPr lang="en-US" dirty="0"/>
              <a:t>Theatre </a:t>
            </a:r>
          </a:p>
        </p:txBody>
      </p:sp>
    </p:spTree>
    <p:extLst>
      <p:ext uri="{BB962C8B-B14F-4D97-AF65-F5344CB8AC3E}">
        <p14:creationId xmlns:p14="http://schemas.microsoft.com/office/powerpoint/2010/main" val="422735641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533400" y="1981200"/>
            <a:ext cx="8229600" cy="4075176"/>
          </a:xfrm>
        </p:spPr>
        <p:txBody>
          <a:bodyPr>
            <a:normAutofit lnSpcReduction="10000"/>
          </a:bodyPr>
          <a:lstStyle/>
          <a:p>
            <a:pPr marL="342900" lvl="1" indent="-342900" algn="l">
              <a:buFont typeface="+mj-lt"/>
              <a:buAutoNum type="arabicPeriod" startAt="4"/>
            </a:pPr>
            <a:r>
              <a:rPr lang="en-US" dirty="0" smtClean="0"/>
              <a:t>Tennessee Williams(1911-1983</a:t>
            </a:r>
            <a:r>
              <a:rPr lang="en-US" dirty="0"/>
              <a:t>)—Known </a:t>
            </a:r>
            <a:r>
              <a:rPr lang="en-US" dirty="0" smtClean="0"/>
              <a:t>for </a:t>
            </a:r>
            <a:r>
              <a:rPr lang="en-US" b="1" u="sng" dirty="0" smtClean="0">
                <a:solidFill>
                  <a:schemeClr val="accent4">
                    <a:lumMod val="75000"/>
                  </a:schemeClr>
                </a:solidFill>
              </a:rPr>
              <a:t>magical </a:t>
            </a:r>
            <a:r>
              <a:rPr lang="en-US" b="1" u="sng" dirty="0">
                <a:solidFill>
                  <a:schemeClr val="accent4">
                    <a:lumMod val="75000"/>
                  </a:schemeClr>
                </a:solidFill>
              </a:rPr>
              <a:t>realism</a:t>
            </a:r>
            <a:r>
              <a:rPr lang="en-US" b="1" dirty="0"/>
              <a:t>, </a:t>
            </a:r>
            <a:r>
              <a:rPr lang="en-US" dirty="0"/>
              <a:t>vivid characters caught </a:t>
            </a:r>
            <a:r>
              <a:rPr lang="en-US" dirty="0" smtClean="0"/>
              <a:t>in </a:t>
            </a:r>
            <a:r>
              <a:rPr lang="en-US" b="1" u="sng" dirty="0" smtClean="0">
                <a:solidFill>
                  <a:schemeClr val="accent4">
                    <a:lumMod val="75000"/>
                  </a:schemeClr>
                </a:solidFill>
              </a:rPr>
              <a:t>violent </a:t>
            </a:r>
            <a:r>
              <a:rPr lang="en-US" b="1" u="sng" dirty="0">
                <a:solidFill>
                  <a:schemeClr val="accent4">
                    <a:lumMod val="75000"/>
                  </a:schemeClr>
                </a:solidFill>
              </a:rPr>
              <a:t>situations </a:t>
            </a:r>
            <a:r>
              <a:rPr lang="en-US" dirty="0"/>
              <a:t>as they seek to recover the past.  Some plays include: </a:t>
            </a:r>
            <a:r>
              <a:rPr lang="en-US" b="1" i="1" u="sng" dirty="0">
                <a:solidFill>
                  <a:schemeClr val="accent4">
                    <a:lumMod val="75000"/>
                  </a:schemeClr>
                </a:solidFill>
              </a:rPr>
              <a:t>Glass </a:t>
            </a:r>
            <a:r>
              <a:rPr lang="en-US" b="1" i="1" u="sng" dirty="0" smtClean="0">
                <a:solidFill>
                  <a:schemeClr val="accent4">
                    <a:lumMod val="75000"/>
                  </a:schemeClr>
                </a:solidFill>
              </a:rPr>
              <a:t>Menagerie, Streetcar </a:t>
            </a:r>
            <a:r>
              <a:rPr lang="en-US" b="1" i="1" u="sng" dirty="0">
                <a:solidFill>
                  <a:schemeClr val="accent4">
                    <a:lumMod val="75000"/>
                  </a:schemeClr>
                </a:solidFill>
              </a:rPr>
              <a:t>Named </a:t>
            </a:r>
            <a:r>
              <a:rPr lang="en-US" b="1" i="1" u="sng" dirty="0" smtClean="0">
                <a:solidFill>
                  <a:schemeClr val="accent4">
                    <a:lumMod val="75000"/>
                  </a:schemeClr>
                </a:solidFill>
              </a:rPr>
              <a:t>Desire, </a:t>
            </a:r>
            <a:r>
              <a:rPr lang="en-US" b="1" i="1" u="sng" dirty="0">
                <a:solidFill>
                  <a:schemeClr val="accent4">
                    <a:lumMod val="75000"/>
                  </a:schemeClr>
                </a:solidFill>
              </a:rPr>
              <a:t>Cat on a Hot Tin Roof.</a:t>
            </a:r>
            <a:endParaRPr lang="en-US" u="sng" dirty="0">
              <a:solidFill>
                <a:schemeClr val="accent4">
                  <a:lumMod val="75000"/>
                </a:schemeClr>
              </a:solidFill>
            </a:endParaRPr>
          </a:p>
          <a:p>
            <a:pPr marL="342900" lvl="1" indent="-342900" algn="l">
              <a:buFont typeface="+mj-lt"/>
              <a:buAutoNum type="arabicPeriod" startAt="5"/>
            </a:pPr>
            <a:r>
              <a:rPr lang="en-US" dirty="0"/>
              <a:t>Lillian Hellman (1915-1984)—Woman playwright who wrote in a </a:t>
            </a:r>
            <a:r>
              <a:rPr lang="en-US" b="1" u="sng" dirty="0" smtClean="0">
                <a:solidFill>
                  <a:schemeClr val="accent4">
                    <a:lumMod val="75000"/>
                  </a:schemeClr>
                </a:solidFill>
              </a:rPr>
              <a:t>male </a:t>
            </a:r>
            <a:r>
              <a:rPr lang="en-US" b="1" u="sng" dirty="0">
                <a:solidFill>
                  <a:schemeClr val="accent4">
                    <a:lumMod val="75000"/>
                  </a:schemeClr>
                </a:solidFill>
              </a:rPr>
              <a:t>dominated world</a:t>
            </a:r>
            <a:r>
              <a:rPr lang="en-US" u="sng" dirty="0">
                <a:solidFill>
                  <a:schemeClr val="accent4">
                    <a:lumMod val="75000"/>
                  </a:schemeClr>
                </a:solidFill>
              </a:rPr>
              <a:t> </a:t>
            </a:r>
            <a:r>
              <a:rPr lang="en-US" dirty="0"/>
              <a:t>proving herself to be one of the greatest playwrights of all time.  Some plays include </a:t>
            </a:r>
            <a:r>
              <a:rPr lang="en-US" b="1" i="1" u="sng" dirty="0">
                <a:solidFill>
                  <a:schemeClr val="accent4">
                    <a:lumMod val="75000"/>
                  </a:schemeClr>
                </a:solidFill>
              </a:rPr>
              <a:t>Little Foxes, and  A Children’s Hour</a:t>
            </a:r>
            <a:endParaRPr lang="en-US" u="sng" dirty="0">
              <a:solidFill>
                <a:schemeClr val="accent4">
                  <a:lumMod val="75000"/>
                </a:schemeClr>
              </a:solidFill>
            </a:endParaRPr>
          </a:p>
          <a:p>
            <a:pPr marL="342900" lvl="1" indent="-342900" algn="l">
              <a:buFont typeface="+mj-lt"/>
              <a:buAutoNum type="arabicPeriod" startAt="6"/>
            </a:pPr>
            <a:r>
              <a:rPr lang="en-US" dirty="0"/>
              <a:t>Arthur Miller (1916–2005)—America’s playwright.  American </a:t>
            </a:r>
            <a:r>
              <a:rPr lang="en-US" b="1" u="sng" dirty="0" smtClean="0">
                <a:solidFill>
                  <a:schemeClr val="accent4">
                    <a:lumMod val="75000"/>
                  </a:schemeClr>
                </a:solidFill>
              </a:rPr>
              <a:t>themes</a:t>
            </a:r>
            <a:r>
              <a:rPr lang="en-US" u="sng" dirty="0">
                <a:solidFill>
                  <a:schemeClr val="accent4">
                    <a:lumMod val="75000"/>
                  </a:schemeClr>
                </a:solidFill>
              </a:rPr>
              <a:t>, </a:t>
            </a:r>
            <a:r>
              <a:rPr lang="en-US" b="1" u="sng" dirty="0" smtClean="0">
                <a:solidFill>
                  <a:schemeClr val="accent4">
                    <a:lumMod val="75000"/>
                  </a:schemeClr>
                </a:solidFill>
              </a:rPr>
              <a:t>characters</a:t>
            </a:r>
            <a:r>
              <a:rPr lang="en-US" b="1" u="sng" dirty="0">
                <a:solidFill>
                  <a:schemeClr val="accent4">
                    <a:lumMod val="75000"/>
                  </a:schemeClr>
                </a:solidFill>
              </a:rPr>
              <a:t>, </a:t>
            </a:r>
            <a:r>
              <a:rPr lang="en-US" dirty="0"/>
              <a:t>and </a:t>
            </a:r>
            <a:r>
              <a:rPr lang="en-US" b="1" u="sng" dirty="0" smtClean="0">
                <a:solidFill>
                  <a:schemeClr val="accent4">
                    <a:lumMod val="75000"/>
                  </a:schemeClr>
                </a:solidFill>
              </a:rPr>
              <a:t>situations</a:t>
            </a:r>
            <a:r>
              <a:rPr lang="en-US" dirty="0"/>
              <a:t>. His plays show it is possible to maintain integrity even within the confines of society.  Some plays include </a:t>
            </a:r>
            <a:r>
              <a:rPr lang="en-US" b="1" i="1" u="sng" dirty="0">
                <a:solidFill>
                  <a:schemeClr val="accent4">
                    <a:lumMod val="75000"/>
                  </a:schemeClr>
                </a:solidFill>
              </a:rPr>
              <a:t>Death of a Salesman, View from the Bridge, The Crucible</a:t>
            </a:r>
            <a:endParaRPr lang="en-US" u="sng" dirty="0">
              <a:solidFill>
                <a:schemeClr val="accent4">
                  <a:lumMod val="75000"/>
                </a:schemeClr>
              </a:solidFill>
            </a:endParaRPr>
          </a:p>
          <a:p>
            <a:pPr marL="457200" indent="-457200" algn="l">
              <a:buFont typeface="+mj-lt"/>
              <a:buAutoNum type="arabicPeriod" startAt="7"/>
            </a:pPr>
            <a:r>
              <a:rPr lang="en-US" dirty="0" smtClean="0"/>
              <a:t>Lorraine </a:t>
            </a:r>
            <a:r>
              <a:rPr lang="en-US" dirty="0"/>
              <a:t>Hansberry (1930-1965) She wrote </a:t>
            </a:r>
            <a:r>
              <a:rPr lang="en-US" b="1" i="1" u="sng" dirty="0" smtClean="0">
                <a:solidFill>
                  <a:schemeClr val="accent4">
                    <a:lumMod val="75000"/>
                  </a:schemeClr>
                </a:solidFill>
              </a:rPr>
              <a:t>A </a:t>
            </a:r>
            <a:r>
              <a:rPr lang="en-US" b="1" i="1" u="sng" dirty="0">
                <a:solidFill>
                  <a:schemeClr val="accent4">
                    <a:lumMod val="75000"/>
                  </a:schemeClr>
                </a:solidFill>
              </a:rPr>
              <a:t>Raisin in the Sun</a:t>
            </a:r>
            <a:r>
              <a:rPr lang="en-US" b="1" dirty="0"/>
              <a:t>, </a:t>
            </a:r>
            <a:r>
              <a:rPr lang="en-US" dirty="0"/>
              <a:t>a famous drama about a hardworking black family </a:t>
            </a:r>
            <a:r>
              <a:rPr lang="en-US" dirty="0" smtClean="0"/>
              <a:t>in </a:t>
            </a:r>
            <a:r>
              <a:rPr lang="en-US" b="1" u="sng" dirty="0" smtClean="0">
                <a:solidFill>
                  <a:schemeClr val="accent4">
                    <a:lumMod val="75000"/>
                  </a:schemeClr>
                </a:solidFill>
              </a:rPr>
              <a:t>Chicago</a:t>
            </a:r>
            <a:r>
              <a:rPr lang="en-US" dirty="0" smtClean="0"/>
              <a:t> </a:t>
            </a:r>
            <a:r>
              <a:rPr lang="en-US" dirty="0"/>
              <a:t>whose dreams are shattered.</a:t>
            </a:r>
            <a:endParaRPr lang="en-US" sz="1400" dirty="0"/>
          </a:p>
          <a:p>
            <a:endParaRPr lang="en-US" dirty="0"/>
          </a:p>
        </p:txBody>
      </p:sp>
      <p:sp>
        <p:nvSpPr>
          <p:cNvPr id="3" name="Title 2"/>
          <p:cNvSpPr>
            <a:spLocks noGrp="1"/>
          </p:cNvSpPr>
          <p:nvPr>
            <p:ph type="title"/>
          </p:nvPr>
        </p:nvSpPr>
        <p:spPr/>
        <p:txBody>
          <a:bodyPr/>
          <a:lstStyle/>
          <a:p>
            <a:r>
              <a:rPr lang="en-US" dirty="0" smtClean="0"/>
              <a:t>ix. Post-Modern </a:t>
            </a:r>
            <a:r>
              <a:rPr lang="en-US" dirty="0"/>
              <a:t>Theatre </a:t>
            </a:r>
          </a:p>
        </p:txBody>
      </p:sp>
    </p:spTree>
    <p:extLst>
      <p:ext uri="{BB962C8B-B14F-4D97-AF65-F5344CB8AC3E}">
        <p14:creationId xmlns:p14="http://schemas.microsoft.com/office/powerpoint/2010/main" val="92377737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457200" lvl="0" indent="-457200" algn="l">
              <a:buFont typeface="+mj-lt"/>
              <a:buAutoNum type="alphaUcPeriod"/>
            </a:pPr>
            <a:r>
              <a:rPr lang="en-US" dirty="0"/>
              <a:t>Golden Age of Musical Theatre—song, dance and acting. (1950’s—1960’s)</a:t>
            </a:r>
          </a:p>
          <a:p>
            <a:pPr marL="565150" lvl="1" indent="-342900" algn="l">
              <a:buFont typeface="+mj-lt"/>
              <a:buAutoNum type="arabicPeriod"/>
            </a:pPr>
            <a:r>
              <a:rPr lang="en-US" dirty="0"/>
              <a:t>Began as musical revue/vaudeville/burlesque</a:t>
            </a:r>
          </a:p>
          <a:p>
            <a:pPr marL="565150" lvl="1" indent="-342900" algn="l">
              <a:buFont typeface="+mj-lt"/>
              <a:buAutoNum type="arabicPeriod"/>
            </a:pPr>
            <a:r>
              <a:rPr lang="en-US" dirty="0" smtClean="0"/>
              <a:t> </a:t>
            </a:r>
            <a:r>
              <a:rPr lang="en-US" i="1" dirty="0" smtClean="0"/>
              <a:t>Showboat—</a:t>
            </a:r>
            <a:r>
              <a:rPr lang="en-US" dirty="0" smtClean="0"/>
              <a:t>Jerome </a:t>
            </a:r>
            <a:r>
              <a:rPr lang="en-US" dirty="0"/>
              <a:t>Kern and Oscar Hammerstein II</a:t>
            </a:r>
          </a:p>
          <a:p>
            <a:pPr marL="971550" indent="-514350" algn="l">
              <a:buFont typeface="+mj-lt"/>
              <a:buAutoNum type="romanLcPeriod"/>
            </a:pPr>
            <a:r>
              <a:rPr lang="en-US" dirty="0"/>
              <a:t>i. First musical dealing with serious subject matter</a:t>
            </a:r>
            <a:endParaRPr lang="en-US" sz="1400" dirty="0"/>
          </a:p>
          <a:p>
            <a:pPr marL="568325" lvl="1" indent="-346075" algn="l">
              <a:buFont typeface="+mj-lt"/>
              <a:buAutoNum type="arabicPeriod" startAt="3"/>
            </a:pPr>
            <a:r>
              <a:rPr lang="en-US" sz="2000" dirty="0" smtClean="0"/>
              <a:t> </a:t>
            </a:r>
            <a:r>
              <a:rPr lang="en-US" sz="2000" i="1" dirty="0" smtClean="0"/>
              <a:t>Oklahoma</a:t>
            </a:r>
            <a:r>
              <a:rPr lang="en-US" sz="2000" dirty="0" smtClean="0"/>
              <a:t>—</a:t>
            </a:r>
            <a:r>
              <a:rPr lang="en-US" sz="2000" b="1" u="sng" dirty="0" smtClean="0">
                <a:solidFill>
                  <a:schemeClr val="accent4">
                    <a:lumMod val="75000"/>
                  </a:schemeClr>
                </a:solidFill>
              </a:rPr>
              <a:t>Richard </a:t>
            </a:r>
            <a:r>
              <a:rPr lang="en-US" sz="2000" b="1" u="sng" dirty="0">
                <a:solidFill>
                  <a:schemeClr val="accent4">
                    <a:lumMod val="75000"/>
                  </a:schemeClr>
                </a:solidFill>
              </a:rPr>
              <a:t>Rogers and Oscar Hammerstein II</a:t>
            </a:r>
            <a:endParaRPr lang="en-US" sz="2000" u="sng" dirty="0">
              <a:solidFill>
                <a:schemeClr val="accent4">
                  <a:lumMod val="75000"/>
                </a:schemeClr>
              </a:solidFill>
            </a:endParaRPr>
          </a:p>
          <a:p>
            <a:pPr marL="857250" lvl="2" indent="-400050" algn="l">
              <a:buFont typeface="+mj-lt"/>
              <a:buAutoNum type="romanLcPeriod"/>
            </a:pPr>
            <a:r>
              <a:rPr lang="en-US" sz="1800" dirty="0"/>
              <a:t>First musical where song furthered the plot.</a:t>
            </a:r>
          </a:p>
          <a:p>
            <a:pPr marL="857250" lvl="2" indent="-400050" algn="l">
              <a:buFont typeface="+mj-lt"/>
              <a:buAutoNum type="romanLcPeriod"/>
            </a:pPr>
            <a:r>
              <a:rPr lang="en-US" sz="1800" dirty="0"/>
              <a:t>Music, dialogue, plot and dance were fully integrated in this semi-serious plot.</a:t>
            </a:r>
          </a:p>
          <a:p>
            <a:pPr marL="857250" lvl="2" indent="-400050" algn="l">
              <a:buFont typeface="+mj-lt"/>
              <a:buAutoNum type="romanLcPeriod"/>
            </a:pPr>
            <a:r>
              <a:rPr lang="en-US" sz="1800" dirty="0"/>
              <a:t>Musical Theatre milestone</a:t>
            </a:r>
          </a:p>
          <a:p>
            <a:pPr algn="l"/>
            <a:endParaRPr lang="en-US" dirty="0"/>
          </a:p>
        </p:txBody>
      </p:sp>
      <p:sp>
        <p:nvSpPr>
          <p:cNvPr id="3" name="Title 2"/>
          <p:cNvSpPr>
            <a:spLocks noGrp="1"/>
          </p:cNvSpPr>
          <p:nvPr>
            <p:ph type="title"/>
          </p:nvPr>
        </p:nvSpPr>
        <p:spPr/>
        <p:txBody>
          <a:bodyPr/>
          <a:lstStyle/>
          <a:p>
            <a:r>
              <a:rPr lang="en-US" dirty="0" smtClean="0"/>
              <a:t>ix. Post-Modern Theatre </a:t>
            </a:r>
            <a:endParaRPr lang="en-US" dirty="0"/>
          </a:p>
        </p:txBody>
      </p:sp>
    </p:spTree>
    <p:extLst>
      <p:ext uri="{BB962C8B-B14F-4D97-AF65-F5344CB8AC3E}">
        <p14:creationId xmlns:p14="http://schemas.microsoft.com/office/powerpoint/2010/main" val="20021705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85000" lnSpcReduction="20000"/>
          </a:bodyPr>
          <a:lstStyle/>
          <a:p>
            <a:pPr marL="342900" lvl="1" indent="-342900" algn="l">
              <a:buFont typeface="+mj-lt"/>
              <a:buAutoNum type="arabicPeriod" startAt="4"/>
            </a:pPr>
            <a:r>
              <a:rPr lang="en-US" dirty="0" smtClean="0"/>
              <a:t>Well-Known Composers/Lyricists of the Golden Age</a:t>
            </a:r>
          </a:p>
          <a:p>
            <a:pPr marL="914400" lvl="2" indent="-457200" algn="l">
              <a:buFont typeface="+mj-lt"/>
              <a:buAutoNum type="romanLcPeriod"/>
            </a:pPr>
            <a:r>
              <a:rPr lang="en-US" sz="1800" dirty="0"/>
              <a:t>Richard Rodgers and Oscar Hammerstein </a:t>
            </a:r>
            <a:r>
              <a:rPr lang="en-US" sz="1800" i="1" dirty="0"/>
              <a:t>II—</a:t>
            </a:r>
            <a:r>
              <a:rPr lang="en-US" sz="1800" b="1" i="1" u="sng" dirty="0">
                <a:solidFill>
                  <a:schemeClr val="accent4">
                    <a:lumMod val="75000"/>
                  </a:schemeClr>
                </a:solidFill>
              </a:rPr>
              <a:t>Carousel, Sound of Music, South Pacific</a:t>
            </a:r>
            <a:r>
              <a:rPr lang="en-US" sz="1800" b="1" i="1" u="sng" dirty="0" smtClean="0">
                <a:solidFill>
                  <a:schemeClr val="accent4">
                    <a:lumMod val="75000"/>
                  </a:schemeClr>
                </a:solidFill>
              </a:rPr>
              <a:t>, </a:t>
            </a:r>
            <a:r>
              <a:rPr lang="en-US" sz="1800" b="1" u="sng" dirty="0" smtClean="0">
                <a:solidFill>
                  <a:schemeClr val="accent4">
                    <a:lumMod val="75000"/>
                  </a:schemeClr>
                </a:solidFill>
              </a:rPr>
              <a:t>and</a:t>
            </a:r>
            <a:r>
              <a:rPr lang="en-US" sz="1800" b="1" i="1" u="sng" dirty="0" smtClean="0">
                <a:solidFill>
                  <a:schemeClr val="accent4">
                    <a:lumMod val="75000"/>
                  </a:schemeClr>
                </a:solidFill>
              </a:rPr>
              <a:t> </a:t>
            </a:r>
            <a:r>
              <a:rPr lang="en-US" sz="1800" b="1" i="1" u="sng" dirty="0">
                <a:solidFill>
                  <a:schemeClr val="accent4">
                    <a:lumMod val="75000"/>
                  </a:schemeClr>
                </a:solidFill>
              </a:rPr>
              <a:t>The King and I</a:t>
            </a:r>
            <a:endParaRPr lang="en-US" sz="1800" i="1" u="sng" dirty="0">
              <a:solidFill>
                <a:schemeClr val="accent4">
                  <a:lumMod val="75000"/>
                </a:schemeClr>
              </a:solidFill>
            </a:endParaRPr>
          </a:p>
          <a:p>
            <a:pPr marL="914400" lvl="2" indent="-457200" algn="l">
              <a:buFont typeface="+mj-lt"/>
              <a:buAutoNum type="romanLcPeriod"/>
            </a:pPr>
            <a:r>
              <a:rPr lang="en-US" sz="1800" dirty="0"/>
              <a:t>Alan Jay Lerner and Frederick </a:t>
            </a:r>
            <a:r>
              <a:rPr lang="en-US" sz="1800" dirty="0" smtClean="0"/>
              <a:t>Loewe—</a:t>
            </a:r>
            <a:r>
              <a:rPr lang="en-US" sz="1800" b="1" i="1" u="sng" dirty="0" smtClean="0">
                <a:solidFill>
                  <a:schemeClr val="accent4">
                    <a:lumMod val="75000"/>
                  </a:schemeClr>
                </a:solidFill>
              </a:rPr>
              <a:t>My F</a:t>
            </a:r>
            <a:r>
              <a:rPr lang="en-US" sz="1800" b="1" u="sng" dirty="0" smtClean="0">
                <a:solidFill>
                  <a:schemeClr val="accent4">
                    <a:lumMod val="75000"/>
                  </a:schemeClr>
                </a:solidFill>
              </a:rPr>
              <a:t>air</a:t>
            </a:r>
            <a:r>
              <a:rPr lang="en-US" sz="1800" b="1" i="1" u="sng" dirty="0" smtClean="0">
                <a:solidFill>
                  <a:schemeClr val="accent4">
                    <a:lumMod val="75000"/>
                  </a:schemeClr>
                </a:solidFill>
              </a:rPr>
              <a:t> </a:t>
            </a:r>
            <a:r>
              <a:rPr lang="en-US" sz="1800" b="1" i="1" u="sng" dirty="0">
                <a:solidFill>
                  <a:schemeClr val="accent4">
                    <a:lumMod val="75000"/>
                  </a:schemeClr>
                </a:solidFill>
              </a:rPr>
              <a:t>Lady, Brigadoon</a:t>
            </a:r>
            <a:r>
              <a:rPr lang="en-US" sz="1800" b="1" i="1" u="sng" dirty="0" smtClean="0">
                <a:solidFill>
                  <a:schemeClr val="accent4">
                    <a:lumMod val="75000"/>
                  </a:schemeClr>
                </a:solidFill>
              </a:rPr>
              <a:t>, </a:t>
            </a:r>
            <a:r>
              <a:rPr lang="en-US" sz="1800" b="1" u="sng" dirty="0" smtClean="0">
                <a:solidFill>
                  <a:schemeClr val="accent4">
                    <a:lumMod val="75000"/>
                  </a:schemeClr>
                </a:solidFill>
              </a:rPr>
              <a:t>and</a:t>
            </a:r>
            <a:r>
              <a:rPr lang="en-US" sz="1800" b="1" i="1" u="sng" dirty="0" smtClean="0">
                <a:solidFill>
                  <a:schemeClr val="accent4">
                    <a:lumMod val="75000"/>
                  </a:schemeClr>
                </a:solidFill>
              </a:rPr>
              <a:t> </a:t>
            </a:r>
            <a:r>
              <a:rPr lang="en-US" sz="1800" b="1" i="1" u="sng" dirty="0">
                <a:solidFill>
                  <a:schemeClr val="accent4">
                    <a:lumMod val="75000"/>
                  </a:schemeClr>
                </a:solidFill>
              </a:rPr>
              <a:t>Camelot</a:t>
            </a:r>
            <a:endParaRPr lang="en-US" sz="1800" i="1" u="sng" dirty="0">
              <a:solidFill>
                <a:schemeClr val="accent4">
                  <a:lumMod val="75000"/>
                </a:schemeClr>
              </a:solidFill>
            </a:endParaRPr>
          </a:p>
          <a:p>
            <a:pPr marL="914400" lvl="2" indent="-457200" algn="l">
              <a:buFont typeface="+mj-lt"/>
              <a:buAutoNum type="romanLcPeriod"/>
            </a:pPr>
            <a:r>
              <a:rPr lang="en-US" sz="1800" dirty="0"/>
              <a:t>Frank </a:t>
            </a:r>
            <a:r>
              <a:rPr lang="en-US" sz="1800" dirty="0" smtClean="0"/>
              <a:t>Loesser—</a:t>
            </a:r>
            <a:r>
              <a:rPr lang="en-US" sz="1800" b="1" i="1" u="sng" dirty="0" smtClean="0">
                <a:solidFill>
                  <a:schemeClr val="accent4">
                    <a:lumMod val="75000"/>
                  </a:schemeClr>
                </a:solidFill>
              </a:rPr>
              <a:t>Guys </a:t>
            </a:r>
            <a:r>
              <a:rPr lang="en-US" sz="1800" b="1" i="1" u="sng" dirty="0">
                <a:solidFill>
                  <a:schemeClr val="accent4">
                    <a:lumMod val="75000"/>
                  </a:schemeClr>
                </a:solidFill>
              </a:rPr>
              <a:t>and </a:t>
            </a:r>
            <a:r>
              <a:rPr lang="en-US" sz="1800" b="1" i="1" u="sng" dirty="0" smtClean="0">
                <a:solidFill>
                  <a:schemeClr val="accent4">
                    <a:lumMod val="75000"/>
                  </a:schemeClr>
                </a:solidFill>
              </a:rPr>
              <a:t>Dolls </a:t>
            </a:r>
            <a:r>
              <a:rPr lang="en-US" sz="1800" b="1" u="sng" dirty="0" smtClean="0">
                <a:solidFill>
                  <a:schemeClr val="accent4">
                    <a:lumMod val="75000"/>
                  </a:schemeClr>
                </a:solidFill>
              </a:rPr>
              <a:t>and</a:t>
            </a:r>
            <a:r>
              <a:rPr lang="en-US" sz="1800" b="1" i="1" u="sng" dirty="0" smtClean="0">
                <a:solidFill>
                  <a:schemeClr val="accent4">
                    <a:lumMod val="75000"/>
                  </a:schemeClr>
                </a:solidFill>
              </a:rPr>
              <a:t> </a:t>
            </a:r>
            <a:r>
              <a:rPr lang="en-US" sz="1800" b="1" i="1" u="sng" dirty="0">
                <a:solidFill>
                  <a:schemeClr val="accent4">
                    <a:lumMod val="75000"/>
                  </a:schemeClr>
                </a:solidFill>
              </a:rPr>
              <a:t>The Most Happy Fella</a:t>
            </a:r>
            <a:endParaRPr lang="en-US" sz="1800" i="1" u="sng" dirty="0">
              <a:solidFill>
                <a:schemeClr val="accent4">
                  <a:lumMod val="75000"/>
                </a:schemeClr>
              </a:solidFill>
            </a:endParaRPr>
          </a:p>
          <a:p>
            <a:pPr marL="914400" lvl="2" indent="-457200" algn="l">
              <a:buFont typeface="+mj-lt"/>
              <a:buAutoNum type="romanLcPeriod"/>
            </a:pPr>
            <a:r>
              <a:rPr lang="en-US" sz="1800" dirty="0"/>
              <a:t>Leonard </a:t>
            </a:r>
            <a:r>
              <a:rPr lang="en-US" sz="1800" dirty="0" smtClean="0"/>
              <a:t>Bernstein—</a:t>
            </a:r>
            <a:r>
              <a:rPr lang="en-US" sz="1800" b="1" i="1" u="sng" dirty="0" smtClean="0">
                <a:solidFill>
                  <a:schemeClr val="accent4">
                    <a:lumMod val="75000"/>
                  </a:schemeClr>
                </a:solidFill>
              </a:rPr>
              <a:t>West </a:t>
            </a:r>
            <a:r>
              <a:rPr lang="en-US" sz="1800" b="1" i="1" u="sng" dirty="0">
                <a:solidFill>
                  <a:schemeClr val="accent4">
                    <a:lumMod val="75000"/>
                  </a:schemeClr>
                </a:solidFill>
              </a:rPr>
              <a:t>Side Story, On the Town, Wonderful Town</a:t>
            </a:r>
            <a:r>
              <a:rPr lang="en-US" sz="1800" b="1" i="1" u="sng" dirty="0" smtClean="0">
                <a:solidFill>
                  <a:schemeClr val="accent4">
                    <a:lumMod val="75000"/>
                  </a:schemeClr>
                </a:solidFill>
              </a:rPr>
              <a:t>, </a:t>
            </a:r>
            <a:r>
              <a:rPr lang="en-US" sz="1800" b="1" u="sng" dirty="0" smtClean="0">
                <a:solidFill>
                  <a:schemeClr val="accent4">
                    <a:lumMod val="75000"/>
                  </a:schemeClr>
                </a:solidFill>
              </a:rPr>
              <a:t>and</a:t>
            </a:r>
            <a:r>
              <a:rPr lang="en-US" sz="1800" b="1" i="1" u="sng" dirty="0" smtClean="0">
                <a:solidFill>
                  <a:schemeClr val="accent4">
                    <a:lumMod val="75000"/>
                  </a:schemeClr>
                </a:solidFill>
              </a:rPr>
              <a:t> </a:t>
            </a:r>
            <a:r>
              <a:rPr lang="en-US" sz="1800" b="1" i="1" u="sng" dirty="0">
                <a:solidFill>
                  <a:schemeClr val="accent4">
                    <a:lumMod val="75000"/>
                  </a:schemeClr>
                </a:solidFill>
              </a:rPr>
              <a:t>Candide</a:t>
            </a:r>
            <a:endParaRPr lang="en-US" sz="1800" i="1" u="sng" dirty="0">
              <a:solidFill>
                <a:schemeClr val="accent4">
                  <a:lumMod val="75000"/>
                </a:schemeClr>
              </a:solidFill>
            </a:endParaRPr>
          </a:p>
          <a:p>
            <a:pPr marL="914400" lvl="2" indent="-457200" algn="l">
              <a:spcBef>
                <a:spcPts val="600"/>
              </a:spcBef>
              <a:buFont typeface="+mj-lt"/>
              <a:buAutoNum type="romanLcPeriod" startAt="5"/>
            </a:pPr>
            <a:r>
              <a:rPr lang="en-US" sz="1900" dirty="0"/>
              <a:t>Cole </a:t>
            </a:r>
            <a:r>
              <a:rPr lang="en-US" sz="1900" dirty="0" smtClean="0"/>
              <a:t>Porter–</a:t>
            </a:r>
            <a:r>
              <a:rPr lang="en-US" sz="1900" b="1" i="1" u="sng" dirty="0" smtClean="0">
                <a:solidFill>
                  <a:schemeClr val="accent4">
                    <a:lumMod val="75000"/>
                  </a:schemeClr>
                </a:solidFill>
              </a:rPr>
              <a:t>Anything </a:t>
            </a:r>
            <a:r>
              <a:rPr lang="en-US" sz="1900" b="1" i="1" u="sng" dirty="0">
                <a:solidFill>
                  <a:schemeClr val="accent4">
                    <a:lumMod val="75000"/>
                  </a:schemeClr>
                </a:solidFill>
              </a:rPr>
              <a:t>Goes, Kiss Me Kate, Silk Stockings</a:t>
            </a:r>
            <a:r>
              <a:rPr lang="en-US" sz="1900" b="1" i="1" u="sng" dirty="0" smtClean="0">
                <a:solidFill>
                  <a:schemeClr val="accent4">
                    <a:lumMod val="75000"/>
                  </a:schemeClr>
                </a:solidFill>
              </a:rPr>
              <a:t>, </a:t>
            </a:r>
            <a:r>
              <a:rPr lang="en-US" sz="1900" b="1" u="sng" dirty="0" smtClean="0">
                <a:solidFill>
                  <a:schemeClr val="accent4">
                    <a:lumMod val="75000"/>
                  </a:schemeClr>
                </a:solidFill>
              </a:rPr>
              <a:t>and</a:t>
            </a:r>
            <a:r>
              <a:rPr lang="en-US" sz="1900" b="1" i="1" u="sng" dirty="0" smtClean="0">
                <a:solidFill>
                  <a:schemeClr val="accent4">
                    <a:lumMod val="75000"/>
                  </a:schemeClr>
                </a:solidFill>
              </a:rPr>
              <a:t> </a:t>
            </a:r>
            <a:r>
              <a:rPr lang="en-US" sz="1900" b="1" i="1" u="sng" dirty="0">
                <a:solidFill>
                  <a:schemeClr val="accent4">
                    <a:lumMod val="75000"/>
                  </a:schemeClr>
                </a:solidFill>
              </a:rPr>
              <a:t>Can </a:t>
            </a:r>
            <a:r>
              <a:rPr lang="en-US" sz="1900" b="1" i="1" u="sng" dirty="0" err="1">
                <a:solidFill>
                  <a:schemeClr val="accent4">
                    <a:lumMod val="75000"/>
                  </a:schemeClr>
                </a:solidFill>
              </a:rPr>
              <a:t>Can</a:t>
            </a:r>
            <a:endParaRPr lang="en-US" sz="1900" b="1" i="1" u="sng" dirty="0">
              <a:solidFill>
                <a:schemeClr val="accent4">
                  <a:lumMod val="75000"/>
                </a:schemeClr>
              </a:solidFill>
            </a:endParaRPr>
          </a:p>
          <a:p>
            <a:pPr marL="914400" lvl="2" indent="-457200" algn="l">
              <a:spcBef>
                <a:spcPts val="600"/>
              </a:spcBef>
              <a:buFont typeface="+mj-lt"/>
              <a:buAutoNum type="romanLcPeriod" startAt="5"/>
            </a:pPr>
            <a:r>
              <a:rPr lang="en-US" sz="1900" b="1" u="sng" dirty="0"/>
              <a:t>Meredith </a:t>
            </a:r>
            <a:r>
              <a:rPr lang="en-US" sz="1900" b="1" u="sng" dirty="0" smtClean="0"/>
              <a:t>Wilson—</a:t>
            </a:r>
            <a:r>
              <a:rPr lang="en-US" sz="1900" b="1" i="1" u="sng" dirty="0" smtClean="0">
                <a:solidFill>
                  <a:schemeClr val="accent4">
                    <a:lumMod val="75000"/>
                  </a:schemeClr>
                </a:solidFill>
              </a:rPr>
              <a:t>The </a:t>
            </a:r>
            <a:r>
              <a:rPr lang="en-US" sz="1900" b="1" i="1" u="sng" dirty="0">
                <a:solidFill>
                  <a:schemeClr val="accent4">
                    <a:lumMod val="75000"/>
                  </a:schemeClr>
                </a:solidFill>
              </a:rPr>
              <a:t>Music Man </a:t>
            </a:r>
            <a:r>
              <a:rPr lang="en-US" sz="1900" b="1" u="sng" dirty="0">
                <a:solidFill>
                  <a:schemeClr val="accent4">
                    <a:lumMod val="75000"/>
                  </a:schemeClr>
                </a:solidFill>
              </a:rPr>
              <a:t>and</a:t>
            </a:r>
            <a:r>
              <a:rPr lang="en-US" sz="1900" b="1" i="1" u="sng" dirty="0">
                <a:solidFill>
                  <a:schemeClr val="accent4">
                    <a:lumMod val="75000"/>
                  </a:schemeClr>
                </a:solidFill>
              </a:rPr>
              <a:t> Unsinkable Molly </a:t>
            </a:r>
            <a:r>
              <a:rPr lang="en-US" sz="1900" b="1" i="1" u="sng" dirty="0" smtClean="0">
                <a:solidFill>
                  <a:schemeClr val="accent4">
                    <a:lumMod val="75000"/>
                  </a:schemeClr>
                </a:solidFill>
              </a:rPr>
              <a:t>Brown</a:t>
            </a:r>
            <a:endParaRPr lang="en-US" i="1" dirty="0" smtClean="0"/>
          </a:p>
          <a:p>
            <a:pPr marL="342900" lvl="1" indent="-342900" algn="l">
              <a:buFont typeface="+mj-lt"/>
              <a:buAutoNum type="arabicPeriod" startAt="4"/>
            </a:pPr>
            <a:r>
              <a:rPr lang="en-US" dirty="0" smtClean="0"/>
              <a:t>Composers/Lyricists of more modern times</a:t>
            </a:r>
          </a:p>
          <a:p>
            <a:pPr marL="914400" indent="-457200" algn="l">
              <a:buFont typeface="+mj-lt"/>
              <a:buAutoNum type="romanLcPeriod" startAt="5"/>
            </a:pPr>
            <a:r>
              <a:rPr lang="en-US" sz="1800" dirty="0"/>
              <a:t>Stephen </a:t>
            </a:r>
            <a:r>
              <a:rPr lang="en-US" sz="1800" dirty="0" smtClean="0"/>
              <a:t>Sondheim–</a:t>
            </a:r>
            <a:r>
              <a:rPr lang="en-US" sz="1800" b="1" i="1" u="sng" dirty="0" smtClean="0">
                <a:solidFill>
                  <a:schemeClr val="accent4">
                    <a:lumMod val="75000"/>
                  </a:schemeClr>
                </a:solidFill>
              </a:rPr>
              <a:t>Into </a:t>
            </a:r>
            <a:r>
              <a:rPr lang="en-US" sz="1800" b="1" i="1" u="sng" dirty="0">
                <a:solidFill>
                  <a:schemeClr val="accent4">
                    <a:lumMod val="75000"/>
                  </a:schemeClr>
                </a:solidFill>
              </a:rPr>
              <a:t>the Woods, Sweeney Todd, Sunday in the Park With George, Company</a:t>
            </a:r>
            <a:r>
              <a:rPr lang="en-US" sz="1800" b="1" i="1" u="sng" dirty="0" smtClean="0">
                <a:solidFill>
                  <a:schemeClr val="accent4">
                    <a:lumMod val="75000"/>
                  </a:schemeClr>
                </a:solidFill>
              </a:rPr>
              <a:t>, </a:t>
            </a:r>
            <a:r>
              <a:rPr lang="en-US" sz="1800" b="1" u="sng" dirty="0" smtClean="0">
                <a:solidFill>
                  <a:schemeClr val="accent4">
                    <a:lumMod val="75000"/>
                  </a:schemeClr>
                </a:solidFill>
              </a:rPr>
              <a:t>and</a:t>
            </a:r>
            <a:r>
              <a:rPr lang="en-US" sz="1800" b="1" i="1" u="sng" dirty="0" smtClean="0">
                <a:solidFill>
                  <a:schemeClr val="accent4">
                    <a:lumMod val="75000"/>
                  </a:schemeClr>
                </a:solidFill>
              </a:rPr>
              <a:t> </a:t>
            </a:r>
            <a:r>
              <a:rPr lang="en-US" sz="1800" b="1" i="1" u="sng" dirty="0">
                <a:solidFill>
                  <a:schemeClr val="accent4">
                    <a:lumMod val="75000"/>
                  </a:schemeClr>
                </a:solidFill>
              </a:rPr>
              <a:t>Little Night Music</a:t>
            </a:r>
            <a:endParaRPr lang="en-US" sz="1900" i="1" u="sng" dirty="0">
              <a:solidFill>
                <a:schemeClr val="accent4">
                  <a:lumMod val="75000"/>
                </a:schemeClr>
              </a:solidFill>
            </a:endParaRPr>
          </a:p>
          <a:p>
            <a:pPr marL="912813" lvl="2" indent="-400050" algn="l">
              <a:buFont typeface="+mj-lt"/>
              <a:buAutoNum type="romanLcPeriod" startAt="6"/>
            </a:pPr>
            <a:r>
              <a:rPr lang="en-US" sz="1900" dirty="0"/>
              <a:t>John </a:t>
            </a:r>
            <a:r>
              <a:rPr lang="en-US" sz="1900" dirty="0" err="1"/>
              <a:t>Cander</a:t>
            </a:r>
            <a:r>
              <a:rPr lang="en-US" sz="1900" dirty="0"/>
              <a:t> and Fred </a:t>
            </a:r>
            <a:r>
              <a:rPr lang="en-US" sz="1900" dirty="0" smtClean="0"/>
              <a:t>Ebb–</a:t>
            </a:r>
            <a:r>
              <a:rPr lang="en-US" sz="1900" b="1" i="1" u="sng" dirty="0" smtClean="0">
                <a:solidFill>
                  <a:schemeClr val="accent4">
                    <a:lumMod val="75000"/>
                  </a:schemeClr>
                </a:solidFill>
              </a:rPr>
              <a:t>Cabaret</a:t>
            </a:r>
            <a:r>
              <a:rPr lang="en-US" sz="1900" b="1" i="1" u="sng" dirty="0">
                <a:solidFill>
                  <a:schemeClr val="accent4">
                    <a:lumMod val="75000"/>
                  </a:schemeClr>
                </a:solidFill>
              </a:rPr>
              <a:t>, Chicago</a:t>
            </a:r>
            <a:r>
              <a:rPr lang="en-US" sz="1900" b="1" i="1" u="sng" dirty="0" smtClean="0">
                <a:solidFill>
                  <a:schemeClr val="accent4">
                    <a:lumMod val="75000"/>
                  </a:schemeClr>
                </a:solidFill>
              </a:rPr>
              <a:t>, </a:t>
            </a:r>
            <a:r>
              <a:rPr lang="en-US" sz="1900" b="1" u="sng" dirty="0" smtClean="0">
                <a:solidFill>
                  <a:schemeClr val="accent4">
                    <a:lumMod val="75000"/>
                  </a:schemeClr>
                </a:solidFill>
              </a:rPr>
              <a:t>and</a:t>
            </a:r>
            <a:r>
              <a:rPr lang="en-US" sz="1900" b="1" i="1" u="sng" dirty="0" smtClean="0">
                <a:solidFill>
                  <a:schemeClr val="accent4">
                    <a:lumMod val="75000"/>
                  </a:schemeClr>
                </a:solidFill>
              </a:rPr>
              <a:t> </a:t>
            </a:r>
            <a:r>
              <a:rPr lang="en-US" sz="1900" b="1" i="1" u="sng" dirty="0">
                <a:solidFill>
                  <a:schemeClr val="accent4">
                    <a:lumMod val="75000"/>
                  </a:schemeClr>
                </a:solidFill>
              </a:rPr>
              <a:t>Sweet Charity </a:t>
            </a:r>
            <a:endParaRPr lang="en-US" sz="1900" i="1" u="sng" dirty="0">
              <a:solidFill>
                <a:schemeClr val="accent4">
                  <a:lumMod val="75000"/>
                </a:schemeClr>
              </a:solidFill>
            </a:endParaRPr>
          </a:p>
          <a:p>
            <a:pPr marL="915988" indent="-514350" algn="l">
              <a:buFont typeface="+mj-lt"/>
              <a:buAutoNum type="romanLcPeriod" startAt="8"/>
            </a:pPr>
            <a:r>
              <a:rPr lang="en-US" sz="1900" dirty="0"/>
              <a:t>Andrew Lloyd </a:t>
            </a:r>
            <a:r>
              <a:rPr lang="en-US" sz="1900" dirty="0" smtClean="0"/>
              <a:t>Webber–</a:t>
            </a:r>
            <a:r>
              <a:rPr lang="en-US" sz="1900" b="1" i="1" u="sng" dirty="0" smtClean="0">
                <a:solidFill>
                  <a:schemeClr val="accent4">
                    <a:lumMod val="75000"/>
                  </a:schemeClr>
                </a:solidFill>
              </a:rPr>
              <a:t>Phantom </a:t>
            </a:r>
            <a:r>
              <a:rPr lang="en-US" sz="1900" b="1" i="1" u="sng" dirty="0">
                <a:solidFill>
                  <a:schemeClr val="accent4">
                    <a:lumMod val="75000"/>
                  </a:schemeClr>
                </a:solidFill>
              </a:rPr>
              <a:t>of the Opera, Evita, Cats</a:t>
            </a:r>
            <a:r>
              <a:rPr lang="en-US" sz="1900" b="1" i="1" u="sng" dirty="0" smtClean="0">
                <a:solidFill>
                  <a:schemeClr val="accent4">
                    <a:lumMod val="75000"/>
                  </a:schemeClr>
                </a:solidFill>
              </a:rPr>
              <a:t>, </a:t>
            </a:r>
            <a:r>
              <a:rPr lang="en-US" sz="1900" b="1" u="sng" dirty="0" smtClean="0">
                <a:solidFill>
                  <a:schemeClr val="accent4">
                    <a:lumMod val="75000"/>
                  </a:schemeClr>
                </a:solidFill>
              </a:rPr>
              <a:t>and</a:t>
            </a:r>
            <a:r>
              <a:rPr lang="en-US" sz="1900" b="1" i="1" u="sng" dirty="0" smtClean="0">
                <a:solidFill>
                  <a:schemeClr val="accent4">
                    <a:lumMod val="75000"/>
                  </a:schemeClr>
                </a:solidFill>
              </a:rPr>
              <a:t> </a:t>
            </a:r>
            <a:r>
              <a:rPr lang="en-US" sz="1900" b="1" i="1" u="sng" dirty="0">
                <a:solidFill>
                  <a:schemeClr val="accent4">
                    <a:lumMod val="75000"/>
                  </a:schemeClr>
                </a:solidFill>
              </a:rPr>
              <a:t>Joseph and the Amazing Technicolor </a:t>
            </a:r>
            <a:r>
              <a:rPr lang="en-US" sz="1900" b="1" i="1" u="sng" dirty="0" err="1">
                <a:solidFill>
                  <a:schemeClr val="accent4">
                    <a:lumMod val="75000"/>
                  </a:schemeClr>
                </a:solidFill>
              </a:rPr>
              <a:t>Dreamcoat</a:t>
            </a:r>
            <a:r>
              <a:rPr lang="en-US" sz="1900" b="1" i="1" u="sng" dirty="0">
                <a:solidFill>
                  <a:schemeClr val="accent4">
                    <a:lumMod val="75000"/>
                  </a:schemeClr>
                </a:solidFill>
              </a:rPr>
              <a:t> </a:t>
            </a:r>
            <a:endParaRPr lang="en-US" sz="1900" i="1" u="sng" dirty="0">
              <a:solidFill>
                <a:schemeClr val="accent4">
                  <a:lumMod val="75000"/>
                </a:schemeClr>
              </a:solidFill>
            </a:endParaRPr>
          </a:p>
          <a:p>
            <a:pPr lvl="1" algn="l"/>
            <a:endParaRPr lang="en-US" dirty="0" smtClean="0"/>
          </a:p>
        </p:txBody>
      </p:sp>
      <p:sp>
        <p:nvSpPr>
          <p:cNvPr id="3" name="Title 2"/>
          <p:cNvSpPr>
            <a:spLocks noGrp="1"/>
          </p:cNvSpPr>
          <p:nvPr>
            <p:ph type="title"/>
          </p:nvPr>
        </p:nvSpPr>
        <p:spPr/>
        <p:txBody>
          <a:bodyPr/>
          <a:lstStyle/>
          <a:p>
            <a:r>
              <a:rPr lang="en-US" dirty="0" smtClean="0"/>
              <a:t>MUSICAL THEATRE </a:t>
            </a:r>
            <a:endParaRPr lang="en-US" dirty="0"/>
          </a:p>
        </p:txBody>
      </p:sp>
    </p:spTree>
    <p:extLst>
      <p:ext uri="{BB962C8B-B14F-4D97-AF65-F5344CB8AC3E}">
        <p14:creationId xmlns:p14="http://schemas.microsoft.com/office/powerpoint/2010/main" val="209425418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2020824"/>
            <a:ext cx="8229600" cy="4227576"/>
          </a:xfrm>
        </p:spPr>
        <p:txBody>
          <a:bodyPr>
            <a:normAutofit fontScale="92500" lnSpcReduction="20000"/>
          </a:bodyPr>
          <a:lstStyle/>
          <a:p>
            <a:pPr marL="457200" lvl="0" indent="-457200" algn="l">
              <a:buFont typeface="+mj-lt"/>
              <a:buAutoNum type="alphaUcPeriod" startAt="4"/>
            </a:pPr>
            <a:r>
              <a:rPr lang="en-US" dirty="0"/>
              <a:t>Current or very recent playwrights and plays that you should know:</a:t>
            </a:r>
          </a:p>
          <a:p>
            <a:pPr marL="688975" lvl="1" indent="-342900" algn="l">
              <a:buFont typeface="+mj-lt"/>
              <a:buAutoNum type="arabicPeriod"/>
            </a:pPr>
            <a:r>
              <a:rPr lang="en-US" dirty="0"/>
              <a:t>Neil Simon—(1927--) </a:t>
            </a:r>
            <a:r>
              <a:rPr lang="en-US" dirty="0" smtClean="0"/>
              <a:t>Most </a:t>
            </a:r>
            <a:r>
              <a:rPr lang="en-US" b="1" u="sng" dirty="0" smtClean="0">
                <a:solidFill>
                  <a:schemeClr val="accent4">
                    <a:lumMod val="75000"/>
                  </a:schemeClr>
                </a:solidFill>
              </a:rPr>
              <a:t>successful</a:t>
            </a:r>
            <a:r>
              <a:rPr lang="en-US" u="sng" dirty="0" smtClean="0">
                <a:solidFill>
                  <a:schemeClr val="accent4">
                    <a:lumMod val="75000"/>
                  </a:schemeClr>
                </a:solidFill>
              </a:rPr>
              <a:t> </a:t>
            </a:r>
            <a:r>
              <a:rPr lang="en-US" dirty="0"/>
              <a:t>playwright on Broadway after 1960.  Known for his </a:t>
            </a:r>
            <a:r>
              <a:rPr lang="en-US" b="1" u="sng" dirty="0" err="1" smtClean="0">
                <a:solidFill>
                  <a:schemeClr val="accent4">
                    <a:lumMod val="75000"/>
                  </a:schemeClr>
                </a:solidFill>
              </a:rPr>
              <a:t>seriocomedies</a:t>
            </a:r>
            <a:r>
              <a:rPr lang="en-US" u="sng" dirty="0" smtClean="0">
                <a:solidFill>
                  <a:schemeClr val="accent4">
                    <a:lumMod val="75000"/>
                  </a:schemeClr>
                </a:solidFill>
              </a:rPr>
              <a:t> </a:t>
            </a:r>
            <a:r>
              <a:rPr lang="en-US" dirty="0"/>
              <a:t>and coming-of-age plays.  Some plays include: </a:t>
            </a:r>
            <a:r>
              <a:rPr lang="en-US" b="1" i="1" u="sng" dirty="0">
                <a:solidFill>
                  <a:schemeClr val="accent4">
                    <a:lumMod val="75000"/>
                  </a:schemeClr>
                </a:solidFill>
              </a:rPr>
              <a:t>Barefoot in the Park, Brighton Beach Memoirs, Lost in Yonkers, The Odd Couple</a:t>
            </a:r>
            <a:r>
              <a:rPr lang="en-US" b="1" i="1" u="sng" dirty="0" smtClean="0">
                <a:solidFill>
                  <a:schemeClr val="accent4">
                    <a:lumMod val="75000"/>
                  </a:schemeClr>
                </a:solidFill>
              </a:rPr>
              <a:t>, </a:t>
            </a:r>
            <a:r>
              <a:rPr lang="en-US" b="1" u="sng" dirty="0" smtClean="0">
                <a:solidFill>
                  <a:schemeClr val="accent4">
                    <a:lumMod val="75000"/>
                  </a:schemeClr>
                </a:solidFill>
              </a:rPr>
              <a:t>and</a:t>
            </a:r>
            <a:r>
              <a:rPr lang="en-US" b="1" i="1" u="sng" dirty="0" smtClean="0">
                <a:solidFill>
                  <a:schemeClr val="accent4">
                    <a:lumMod val="75000"/>
                  </a:schemeClr>
                </a:solidFill>
              </a:rPr>
              <a:t> </a:t>
            </a:r>
            <a:r>
              <a:rPr lang="en-US" b="1" i="1" u="sng" dirty="0" smtClean="0">
                <a:solidFill>
                  <a:schemeClr val="accent4">
                    <a:lumMod val="75000"/>
                  </a:schemeClr>
                </a:solidFill>
              </a:rPr>
              <a:t>Rumors</a:t>
            </a:r>
            <a:r>
              <a:rPr lang="en-US" u="sng" dirty="0">
                <a:solidFill>
                  <a:schemeClr val="accent4">
                    <a:lumMod val="75000"/>
                  </a:schemeClr>
                </a:solidFill>
              </a:rPr>
              <a:t> </a:t>
            </a:r>
            <a:endParaRPr lang="en-US" sz="1400" u="sng" dirty="0">
              <a:solidFill>
                <a:schemeClr val="accent4">
                  <a:lumMod val="75000"/>
                </a:schemeClr>
              </a:solidFill>
            </a:endParaRPr>
          </a:p>
          <a:p>
            <a:pPr marL="688975" lvl="1" indent="-342900" algn="l">
              <a:buFont typeface="+mj-lt"/>
              <a:buAutoNum type="arabicPeriod"/>
            </a:pPr>
            <a:r>
              <a:rPr lang="en-US" dirty="0"/>
              <a:t>Edward Albee—(1928-</a:t>
            </a:r>
            <a:r>
              <a:rPr lang="en-US" dirty="0" smtClean="0"/>
              <a:t>-2016) Most </a:t>
            </a:r>
            <a:r>
              <a:rPr lang="en-US" b="1" u="sng" dirty="0" smtClean="0">
                <a:solidFill>
                  <a:schemeClr val="accent4">
                    <a:lumMod val="75000"/>
                  </a:schemeClr>
                </a:solidFill>
              </a:rPr>
              <a:t>prestigious</a:t>
            </a:r>
            <a:r>
              <a:rPr lang="en-US" u="sng" dirty="0" smtClean="0">
                <a:solidFill>
                  <a:schemeClr val="accent4">
                    <a:lumMod val="75000"/>
                  </a:schemeClr>
                </a:solidFill>
              </a:rPr>
              <a:t> </a:t>
            </a:r>
            <a:r>
              <a:rPr lang="en-US" dirty="0"/>
              <a:t>American playwright.  1994 Pulitzer prize winner </a:t>
            </a:r>
            <a:r>
              <a:rPr lang="en-US" dirty="0" smtClean="0"/>
              <a:t>for </a:t>
            </a:r>
            <a:r>
              <a:rPr lang="en-US" b="1" i="1" u="sng" dirty="0" smtClean="0">
                <a:solidFill>
                  <a:schemeClr val="accent4">
                    <a:lumMod val="75000"/>
                  </a:schemeClr>
                </a:solidFill>
              </a:rPr>
              <a:t>Who’s </a:t>
            </a:r>
            <a:r>
              <a:rPr lang="en-US" b="1" i="1" u="sng" dirty="0">
                <a:solidFill>
                  <a:schemeClr val="accent4">
                    <a:lumMod val="75000"/>
                  </a:schemeClr>
                </a:solidFill>
              </a:rPr>
              <a:t>Afraid of Virginia Woolf?</a:t>
            </a:r>
            <a:r>
              <a:rPr lang="en-US" b="1" u="sng" dirty="0">
                <a:solidFill>
                  <a:schemeClr val="accent4">
                    <a:lumMod val="75000"/>
                  </a:schemeClr>
                </a:solidFill>
              </a:rPr>
              <a:t> </a:t>
            </a:r>
            <a:r>
              <a:rPr lang="en-US" dirty="0"/>
              <a:t>Other famous play titles include </a:t>
            </a:r>
            <a:r>
              <a:rPr lang="en-US" b="1" i="1" u="sng" dirty="0">
                <a:solidFill>
                  <a:schemeClr val="accent4">
                    <a:lumMod val="75000"/>
                  </a:schemeClr>
                </a:solidFill>
              </a:rPr>
              <a:t>Three Tall Women </a:t>
            </a:r>
            <a:r>
              <a:rPr lang="en-US" b="1" u="sng" dirty="0">
                <a:solidFill>
                  <a:schemeClr val="accent4">
                    <a:lumMod val="75000"/>
                  </a:schemeClr>
                </a:solidFill>
              </a:rPr>
              <a:t>and </a:t>
            </a:r>
            <a:r>
              <a:rPr lang="en-US" b="1" i="1" u="sng" dirty="0">
                <a:solidFill>
                  <a:schemeClr val="accent4">
                    <a:lumMod val="75000"/>
                  </a:schemeClr>
                </a:solidFill>
              </a:rPr>
              <a:t>American </a:t>
            </a:r>
            <a:r>
              <a:rPr lang="en-US" b="1" i="1" u="sng" dirty="0" smtClean="0">
                <a:solidFill>
                  <a:schemeClr val="accent4">
                    <a:lumMod val="75000"/>
                  </a:schemeClr>
                </a:solidFill>
              </a:rPr>
              <a:t>Dream</a:t>
            </a:r>
            <a:r>
              <a:rPr lang="en-US" u="sng" dirty="0">
                <a:solidFill>
                  <a:schemeClr val="accent4">
                    <a:lumMod val="75000"/>
                  </a:schemeClr>
                </a:solidFill>
              </a:rPr>
              <a:t> </a:t>
            </a:r>
            <a:endParaRPr lang="en-US" sz="1400" u="sng" dirty="0">
              <a:solidFill>
                <a:schemeClr val="accent4">
                  <a:lumMod val="75000"/>
                </a:schemeClr>
              </a:solidFill>
            </a:endParaRPr>
          </a:p>
          <a:p>
            <a:pPr marL="688975" lvl="1" indent="-342900" algn="l">
              <a:buFont typeface="+mj-lt"/>
              <a:buAutoNum type="arabicPeriod"/>
            </a:pPr>
            <a:r>
              <a:rPr lang="en-US" dirty="0"/>
              <a:t>Tom Stoppard (1937--) Highly successful </a:t>
            </a:r>
            <a:r>
              <a:rPr lang="en-US" b="1" u="sng" dirty="0" smtClean="0">
                <a:solidFill>
                  <a:schemeClr val="accent4">
                    <a:lumMod val="75000"/>
                  </a:schemeClr>
                </a:solidFill>
              </a:rPr>
              <a:t>British</a:t>
            </a:r>
            <a:r>
              <a:rPr lang="en-US" u="sng" dirty="0" smtClean="0">
                <a:solidFill>
                  <a:schemeClr val="accent4">
                    <a:lumMod val="75000"/>
                  </a:schemeClr>
                </a:solidFill>
              </a:rPr>
              <a:t> </a:t>
            </a:r>
            <a:r>
              <a:rPr lang="en-US" dirty="0"/>
              <a:t>playwright.  Highly theatrical exploration of nature in reality–absurd themes.  Some plays include </a:t>
            </a:r>
            <a:r>
              <a:rPr lang="en-US" b="1" i="1" u="sng" dirty="0">
                <a:solidFill>
                  <a:schemeClr val="accent4">
                    <a:lumMod val="75000"/>
                  </a:schemeClr>
                </a:solidFill>
              </a:rPr>
              <a:t>Rosencrantz and Guildenstern are Dead, </a:t>
            </a:r>
            <a:r>
              <a:rPr lang="en-US" b="1" u="sng" dirty="0">
                <a:solidFill>
                  <a:schemeClr val="accent4">
                    <a:lumMod val="75000"/>
                  </a:schemeClr>
                </a:solidFill>
              </a:rPr>
              <a:t>and</a:t>
            </a:r>
            <a:r>
              <a:rPr lang="en-US" b="1" i="1" u="sng" dirty="0">
                <a:solidFill>
                  <a:schemeClr val="accent4">
                    <a:lumMod val="75000"/>
                  </a:schemeClr>
                </a:solidFill>
              </a:rPr>
              <a:t> </a:t>
            </a:r>
            <a:r>
              <a:rPr lang="en-US" b="1" i="1" u="sng" dirty="0" smtClean="0">
                <a:solidFill>
                  <a:schemeClr val="accent4">
                    <a:lumMod val="75000"/>
                  </a:schemeClr>
                </a:solidFill>
              </a:rPr>
              <a:t>Arcadia</a:t>
            </a:r>
            <a:r>
              <a:rPr lang="en-US" u="sng" dirty="0">
                <a:solidFill>
                  <a:schemeClr val="accent4">
                    <a:lumMod val="75000"/>
                  </a:schemeClr>
                </a:solidFill>
              </a:rPr>
              <a:t> </a:t>
            </a:r>
            <a:endParaRPr lang="en-US" sz="1400" u="sng" dirty="0">
              <a:solidFill>
                <a:schemeClr val="accent4">
                  <a:lumMod val="75000"/>
                </a:schemeClr>
              </a:solidFill>
            </a:endParaRPr>
          </a:p>
          <a:p>
            <a:pPr marL="688975" lvl="1" indent="-342900" algn="l">
              <a:buFont typeface="+mj-lt"/>
              <a:buAutoNum type="arabicPeriod"/>
            </a:pPr>
            <a:r>
              <a:rPr lang="en-US" dirty="0"/>
              <a:t>Sam Shepard (1943--)Characters caught between dreams and </a:t>
            </a:r>
            <a:r>
              <a:rPr lang="en-US" b="1" u="sng" dirty="0" smtClean="0">
                <a:solidFill>
                  <a:schemeClr val="accent4">
                    <a:lumMod val="75000"/>
                  </a:schemeClr>
                </a:solidFill>
              </a:rPr>
              <a:t>reality</a:t>
            </a:r>
            <a:r>
              <a:rPr lang="en-US" u="sng" dirty="0">
                <a:solidFill>
                  <a:schemeClr val="accent4">
                    <a:lumMod val="75000"/>
                  </a:schemeClr>
                </a:solidFill>
              </a:rPr>
              <a:t>.  </a:t>
            </a:r>
            <a:r>
              <a:rPr lang="en-US" dirty="0"/>
              <a:t>Family is a </a:t>
            </a:r>
            <a:r>
              <a:rPr lang="en-US" b="1" u="sng" dirty="0" smtClean="0">
                <a:solidFill>
                  <a:schemeClr val="accent4">
                    <a:lumMod val="75000"/>
                  </a:schemeClr>
                </a:solidFill>
              </a:rPr>
              <a:t>battle</a:t>
            </a:r>
            <a:r>
              <a:rPr lang="en-US" u="sng" dirty="0" smtClean="0">
                <a:solidFill>
                  <a:schemeClr val="accent4">
                    <a:lumMod val="75000"/>
                  </a:schemeClr>
                </a:solidFill>
              </a:rPr>
              <a:t> </a:t>
            </a:r>
            <a:r>
              <a:rPr lang="en-US" b="1" u="sng" dirty="0" smtClean="0">
                <a:solidFill>
                  <a:schemeClr val="accent4">
                    <a:lumMod val="75000"/>
                  </a:schemeClr>
                </a:solidFill>
              </a:rPr>
              <a:t>zone</a:t>
            </a:r>
            <a:r>
              <a:rPr lang="en-US" u="sng" dirty="0">
                <a:solidFill>
                  <a:schemeClr val="accent4">
                    <a:lumMod val="75000"/>
                  </a:schemeClr>
                </a:solidFill>
              </a:rPr>
              <a:t>.  </a:t>
            </a:r>
            <a:r>
              <a:rPr lang="en-US" dirty="0"/>
              <a:t>Some plays include </a:t>
            </a:r>
            <a:r>
              <a:rPr lang="en-US" b="1" i="1" u="sng" dirty="0">
                <a:solidFill>
                  <a:schemeClr val="accent4">
                    <a:lumMod val="75000"/>
                  </a:schemeClr>
                </a:solidFill>
              </a:rPr>
              <a:t>True </a:t>
            </a:r>
            <a:r>
              <a:rPr lang="en-US" b="1" i="1" u="sng" dirty="0" smtClean="0">
                <a:solidFill>
                  <a:schemeClr val="accent4">
                    <a:lumMod val="75000"/>
                  </a:schemeClr>
                </a:solidFill>
              </a:rPr>
              <a:t>West</a:t>
            </a:r>
            <a:r>
              <a:rPr lang="en-US" b="1" i="1" u="sng" dirty="0">
                <a:solidFill>
                  <a:schemeClr val="accent4">
                    <a:lumMod val="75000"/>
                  </a:schemeClr>
                </a:solidFill>
              </a:rPr>
              <a:t> </a:t>
            </a:r>
            <a:r>
              <a:rPr lang="en-US" b="1" u="sng" dirty="0" smtClean="0">
                <a:solidFill>
                  <a:schemeClr val="accent4">
                    <a:lumMod val="75000"/>
                  </a:schemeClr>
                </a:solidFill>
              </a:rPr>
              <a:t>and </a:t>
            </a:r>
            <a:r>
              <a:rPr lang="en-US" b="1" i="1" u="sng" dirty="0" smtClean="0">
                <a:solidFill>
                  <a:schemeClr val="accent4">
                    <a:lumMod val="75000"/>
                  </a:schemeClr>
                </a:solidFill>
              </a:rPr>
              <a:t>Fool </a:t>
            </a:r>
            <a:r>
              <a:rPr lang="en-US" b="1" i="1" u="sng" dirty="0">
                <a:solidFill>
                  <a:schemeClr val="accent4">
                    <a:lumMod val="75000"/>
                  </a:schemeClr>
                </a:solidFill>
              </a:rPr>
              <a:t>for </a:t>
            </a:r>
            <a:r>
              <a:rPr lang="en-US" b="1" i="1" u="sng" dirty="0" smtClean="0">
                <a:solidFill>
                  <a:schemeClr val="accent4">
                    <a:lumMod val="75000"/>
                  </a:schemeClr>
                </a:solidFill>
              </a:rPr>
              <a:t>Love</a:t>
            </a:r>
            <a:r>
              <a:rPr lang="en-US" u="sng" dirty="0">
                <a:solidFill>
                  <a:schemeClr val="accent4">
                    <a:lumMod val="75000"/>
                  </a:schemeClr>
                </a:solidFill>
              </a:rPr>
              <a:t> </a:t>
            </a:r>
            <a:endParaRPr lang="en-US" sz="1400" u="sng" dirty="0">
              <a:solidFill>
                <a:schemeClr val="accent4">
                  <a:lumMod val="75000"/>
                </a:schemeClr>
              </a:solidFill>
            </a:endParaRPr>
          </a:p>
          <a:p>
            <a:pPr marL="688975" lvl="1" indent="-342900" algn="l">
              <a:buFont typeface="+mj-lt"/>
              <a:buAutoNum type="arabicPeriod"/>
            </a:pPr>
            <a:r>
              <a:rPr lang="en-US" dirty="0" err="1"/>
              <a:t>Lanford</a:t>
            </a:r>
            <a:r>
              <a:rPr lang="en-US" dirty="0"/>
              <a:t> Wilson (1937-</a:t>
            </a:r>
            <a:r>
              <a:rPr lang="en-US" dirty="0" smtClean="0"/>
              <a:t>-2011) </a:t>
            </a:r>
            <a:r>
              <a:rPr lang="en-US" dirty="0"/>
              <a:t>His plays deal with humane treatment </a:t>
            </a:r>
            <a:r>
              <a:rPr lang="en-US" dirty="0" smtClean="0"/>
              <a:t>of </a:t>
            </a:r>
            <a:r>
              <a:rPr lang="en-US" b="1" u="sng" dirty="0" smtClean="0">
                <a:solidFill>
                  <a:schemeClr val="accent4">
                    <a:lumMod val="75000"/>
                  </a:schemeClr>
                </a:solidFill>
              </a:rPr>
              <a:t>misfits</a:t>
            </a:r>
            <a:r>
              <a:rPr lang="en-US" u="sng" dirty="0" smtClean="0">
                <a:solidFill>
                  <a:schemeClr val="accent4">
                    <a:lumMod val="75000"/>
                  </a:schemeClr>
                </a:solidFill>
              </a:rPr>
              <a:t> </a:t>
            </a:r>
            <a:r>
              <a:rPr lang="en-US" dirty="0"/>
              <a:t>and rejects.  Character relationships most important, storyline is </a:t>
            </a:r>
            <a:r>
              <a:rPr lang="en-US" b="1" u="sng" dirty="0" smtClean="0">
                <a:solidFill>
                  <a:schemeClr val="accent4">
                    <a:lumMod val="75000"/>
                  </a:schemeClr>
                </a:solidFill>
              </a:rPr>
              <a:t>minimal</a:t>
            </a:r>
            <a:r>
              <a:rPr lang="en-US" u="sng" dirty="0">
                <a:solidFill>
                  <a:schemeClr val="accent4">
                    <a:lumMod val="75000"/>
                  </a:schemeClr>
                </a:solidFill>
              </a:rPr>
              <a:t>.  </a:t>
            </a:r>
            <a:r>
              <a:rPr lang="en-US" dirty="0"/>
              <a:t>Some plays include </a:t>
            </a:r>
            <a:r>
              <a:rPr lang="en-US" b="1" i="1" u="sng" dirty="0">
                <a:solidFill>
                  <a:schemeClr val="accent4">
                    <a:lumMod val="75000"/>
                  </a:schemeClr>
                </a:solidFill>
              </a:rPr>
              <a:t>Fifth of July </a:t>
            </a:r>
            <a:r>
              <a:rPr lang="en-US" b="1" u="sng" dirty="0">
                <a:solidFill>
                  <a:schemeClr val="accent4">
                    <a:lumMod val="75000"/>
                  </a:schemeClr>
                </a:solidFill>
              </a:rPr>
              <a:t>and</a:t>
            </a:r>
            <a:r>
              <a:rPr lang="en-US" b="1" i="1" u="sng" dirty="0">
                <a:solidFill>
                  <a:schemeClr val="accent4">
                    <a:lumMod val="75000"/>
                  </a:schemeClr>
                </a:solidFill>
              </a:rPr>
              <a:t> Burn </a:t>
            </a:r>
            <a:r>
              <a:rPr lang="en-US" b="1" i="1" u="sng" dirty="0" smtClean="0">
                <a:solidFill>
                  <a:schemeClr val="accent4">
                    <a:lumMod val="75000"/>
                  </a:schemeClr>
                </a:solidFill>
              </a:rPr>
              <a:t>This</a:t>
            </a:r>
            <a:endParaRPr lang="en-US" u="sng" dirty="0">
              <a:solidFill>
                <a:schemeClr val="accent4">
                  <a:lumMod val="75000"/>
                </a:schemeClr>
              </a:solidFill>
            </a:endParaRPr>
          </a:p>
        </p:txBody>
      </p:sp>
      <p:sp>
        <p:nvSpPr>
          <p:cNvPr id="3" name="Title 2"/>
          <p:cNvSpPr>
            <a:spLocks noGrp="1"/>
          </p:cNvSpPr>
          <p:nvPr>
            <p:ph type="title"/>
          </p:nvPr>
        </p:nvSpPr>
        <p:spPr/>
        <p:txBody>
          <a:bodyPr/>
          <a:lstStyle/>
          <a:p>
            <a:r>
              <a:rPr lang="en-US" dirty="0"/>
              <a:t>ix. Post-Modern Theatre </a:t>
            </a:r>
          </a:p>
        </p:txBody>
      </p:sp>
    </p:spTree>
    <p:extLst>
      <p:ext uri="{BB962C8B-B14F-4D97-AF65-F5344CB8AC3E}">
        <p14:creationId xmlns:p14="http://schemas.microsoft.com/office/powerpoint/2010/main" val="93854498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pPr marL="342900" lvl="1" indent="-342900" algn="l">
              <a:buFont typeface="+mj-lt"/>
              <a:buAutoNum type="arabicPeriod" startAt="6"/>
            </a:pPr>
            <a:r>
              <a:rPr lang="en-US" dirty="0"/>
              <a:t>August Wilson (1945-</a:t>
            </a:r>
            <a:r>
              <a:rPr lang="en-US" dirty="0" smtClean="0"/>
              <a:t>-2005) </a:t>
            </a:r>
            <a:r>
              <a:rPr lang="en-US" dirty="0"/>
              <a:t>Themes concentrate on African-American identity and quests for fulfillment and </a:t>
            </a:r>
            <a:r>
              <a:rPr lang="en-US" b="1" u="sng" dirty="0" smtClean="0">
                <a:solidFill>
                  <a:schemeClr val="accent4">
                    <a:lumMod val="75000"/>
                  </a:schemeClr>
                </a:solidFill>
              </a:rPr>
              <a:t>dignity</a:t>
            </a:r>
            <a:r>
              <a:rPr lang="en-US" dirty="0"/>
              <a:t>.  Some plays include </a:t>
            </a:r>
            <a:r>
              <a:rPr lang="en-US" b="1" i="1" u="sng" dirty="0">
                <a:solidFill>
                  <a:schemeClr val="accent4">
                    <a:lumMod val="75000"/>
                  </a:schemeClr>
                </a:solidFill>
              </a:rPr>
              <a:t>Fences </a:t>
            </a:r>
            <a:r>
              <a:rPr lang="en-US" b="1" u="sng" dirty="0">
                <a:solidFill>
                  <a:schemeClr val="accent4">
                    <a:lumMod val="75000"/>
                  </a:schemeClr>
                </a:solidFill>
              </a:rPr>
              <a:t>and</a:t>
            </a:r>
            <a:r>
              <a:rPr lang="en-US" b="1" i="1" u="sng" dirty="0">
                <a:solidFill>
                  <a:schemeClr val="accent4">
                    <a:lumMod val="75000"/>
                  </a:schemeClr>
                </a:solidFill>
              </a:rPr>
              <a:t> The Piano </a:t>
            </a:r>
            <a:r>
              <a:rPr lang="en-US" b="1" i="1" u="sng" dirty="0" smtClean="0">
                <a:solidFill>
                  <a:schemeClr val="accent4">
                    <a:lumMod val="75000"/>
                  </a:schemeClr>
                </a:solidFill>
              </a:rPr>
              <a:t>Lesson</a:t>
            </a:r>
            <a:r>
              <a:rPr lang="en-US" dirty="0" smtClean="0"/>
              <a:t>–Pulitzer</a:t>
            </a:r>
            <a:endParaRPr lang="en-US" sz="1400" dirty="0"/>
          </a:p>
          <a:p>
            <a:pPr marL="342900" lvl="1" indent="-342900" algn="l">
              <a:buFont typeface="+mj-lt"/>
              <a:buAutoNum type="arabicPeriod" startAt="6"/>
            </a:pPr>
            <a:r>
              <a:rPr lang="en-US" dirty="0"/>
              <a:t>Luis Valdez (1940--) Best known Hispanic American Playwright.  Writes plays about </a:t>
            </a:r>
            <a:r>
              <a:rPr lang="en-US" b="1" u="sng" dirty="0" smtClean="0">
                <a:solidFill>
                  <a:schemeClr val="accent4">
                    <a:lumMod val="75000"/>
                  </a:schemeClr>
                </a:solidFill>
              </a:rPr>
              <a:t>Aztec</a:t>
            </a:r>
            <a:r>
              <a:rPr lang="en-US" dirty="0" smtClean="0"/>
              <a:t> </a:t>
            </a:r>
            <a:r>
              <a:rPr lang="en-US" dirty="0"/>
              <a:t>myth and Mexican-American life.  Best known play is </a:t>
            </a:r>
            <a:r>
              <a:rPr lang="en-US" b="1" i="1" u="sng" dirty="0">
                <a:solidFill>
                  <a:schemeClr val="accent4">
                    <a:lumMod val="75000"/>
                  </a:schemeClr>
                </a:solidFill>
              </a:rPr>
              <a:t>Zoot </a:t>
            </a:r>
            <a:r>
              <a:rPr lang="en-US" b="1" i="1" u="sng" dirty="0" smtClean="0">
                <a:solidFill>
                  <a:schemeClr val="accent4">
                    <a:lumMod val="75000"/>
                  </a:schemeClr>
                </a:solidFill>
              </a:rPr>
              <a:t>Suit</a:t>
            </a:r>
            <a:r>
              <a:rPr lang="en-US" dirty="0"/>
              <a:t> </a:t>
            </a:r>
            <a:endParaRPr lang="en-US" sz="1400" dirty="0"/>
          </a:p>
          <a:p>
            <a:pPr marL="342900" lvl="1" indent="-342900" algn="l">
              <a:buFont typeface="+mj-lt"/>
              <a:buAutoNum type="arabicPeriod" startAt="6"/>
            </a:pPr>
            <a:r>
              <a:rPr lang="en-US" dirty="0"/>
              <a:t>David Mamet (1947--) Most of his characters are obsessed </a:t>
            </a:r>
            <a:r>
              <a:rPr lang="en-US" dirty="0" smtClean="0"/>
              <a:t>with </a:t>
            </a:r>
            <a:r>
              <a:rPr lang="en-US" b="1" u="sng" dirty="0" smtClean="0">
                <a:solidFill>
                  <a:schemeClr val="accent4">
                    <a:lumMod val="75000"/>
                  </a:schemeClr>
                </a:solidFill>
              </a:rPr>
              <a:t>money</a:t>
            </a:r>
            <a:r>
              <a:rPr lang="en-US" dirty="0" smtClean="0"/>
              <a:t> </a:t>
            </a:r>
            <a:r>
              <a:rPr lang="en-US" dirty="0"/>
              <a:t>and </a:t>
            </a:r>
            <a:r>
              <a:rPr lang="en-US" b="1" u="sng" dirty="0" smtClean="0">
                <a:solidFill>
                  <a:schemeClr val="accent4">
                    <a:lumMod val="75000"/>
                  </a:schemeClr>
                </a:solidFill>
              </a:rPr>
              <a:t>power</a:t>
            </a:r>
            <a:r>
              <a:rPr lang="en-US" u="sng" dirty="0">
                <a:solidFill>
                  <a:schemeClr val="accent4">
                    <a:lumMod val="75000"/>
                  </a:schemeClr>
                </a:solidFill>
              </a:rPr>
              <a:t>.  </a:t>
            </a:r>
            <a:r>
              <a:rPr lang="en-US" dirty="0"/>
              <a:t>His style is heavy with </a:t>
            </a:r>
            <a:r>
              <a:rPr lang="en-US" b="1" u="sng" dirty="0" smtClean="0">
                <a:solidFill>
                  <a:schemeClr val="accent4">
                    <a:lumMod val="75000"/>
                  </a:schemeClr>
                </a:solidFill>
              </a:rPr>
              <a:t>expletives</a:t>
            </a:r>
            <a:r>
              <a:rPr lang="en-US" b="1" u="sng" dirty="0">
                <a:solidFill>
                  <a:schemeClr val="accent4">
                    <a:lumMod val="75000"/>
                  </a:schemeClr>
                </a:solidFill>
              </a:rPr>
              <a:t>, i.e. swear words.</a:t>
            </a:r>
            <a:r>
              <a:rPr lang="en-US" u="sng" dirty="0">
                <a:solidFill>
                  <a:schemeClr val="accent4">
                    <a:lumMod val="75000"/>
                  </a:schemeClr>
                </a:solidFill>
              </a:rPr>
              <a:t>  </a:t>
            </a:r>
            <a:r>
              <a:rPr lang="en-US" dirty="0"/>
              <a:t>Some plays include </a:t>
            </a:r>
            <a:r>
              <a:rPr lang="en-US" b="1" i="1" u="sng" dirty="0">
                <a:solidFill>
                  <a:schemeClr val="accent4">
                    <a:lumMod val="75000"/>
                  </a:schemeClr>
                </a:solidFill>
              </a:rPr>
              <a:t>Glengarry, Glen </a:t>
            </a:r>
            <a:r>
              <a:rPr lang="en-US" b="1" i="1" u="sng" dirty="0" smtClean="0">
                <a:solidFill>
                  <a:schemeClr val="accent4">
                    <a:lumMod val="75000"/>
                  </a:schemeClr>
                </a:solidFill>
              </a:rPr>
              <a:t>Ross, </a:t>
            </a:r>
            <a:r>
              <a:rPr lang="en-US" b="1" u="sng" dirty="0" smtClean="0">
                <a:solidFill>
                  <a:schemeClr val="accent4">
                    <a:lumMod val="75000"/>
                  </a:schemeClr>
                </a:solidFill>
              </a:rPr>
              <a:t>and</a:t>
            </a:r>
            <a:r>
              <a:rPr lang="en-US" b="1" i="1" u="sng" dirty="0" smtClean="0">
                <a:solidFill>
                  <a:schemeClr val="accent4">
                    <a:lumMod val="75000"/>
                  </a:schemeClr>
                </a:solidFill>
              </a:rPr>
              <a:t> </a:t>
            </a:r>
            <a:r>
              <a:rPr lang="en-US" b="1" i="1" u="sng" dirty="0" err="1" smtClean="0">
                <a:solidFill>
                  <a:schemeClr val="accent4">
                    <a:lumMod val="75000"/>
                  </a:schemeClr>
                </a:solidFill>
              </a:rPr>
              <a:t>Oleana</a:t>
            </a:r>
            <a:endParaRPr lang="en-US" sz="1400" u="sng" dirty="0">
              <a:solidFill>
                <a:schemeClr val="accent4">
                  <a:lumMod val="75000"/>
                </a:schemeClr>
              </a:solidFill>
            </a:endParaRPr>
          </a:p>
          <a:p>
            <a:pPr marL="342900" lvl="1" indent="-342900" algn="l">
              <a:buFont typeface="+mj-lt"/>
              <a:buAutoNum type="arabicPeriod" startAt="6"/>
            </a:pPr>
            <a:r>
              <a:rPr lang="en-US" dirty="0"/>
              <a:t>Terrence McNally (1939--) Plays deal with gaps between </a:t>
            </a:r>
            <a:r>
              <a:rPr lang="en-US" b="1" u="sng" dirty="0" smtClean="0">
                <a:solidFill>
                  <a:schemeClr val="accent4">
                    <a:lumMod val="75000"/>
                  </a:schemeClr>
                </a:solidFill>
              </a:rPr>
              <a:t>people</a:t>
            </a:r>
            <a:r>
              <a:rPr lang="en-US" b="1" dirty="0" smtClean="0"/>
              <a:t> </a:t>
            </a:r>
            <a:r>
              <a:rPr lang="en-US" dirty="0"/>
              <a:t>and the importance of trying to </a:t>
            </a:r>
            <a:r>
              <a:rPr lang="en-US" b="1" u="sng" dirty="0" smtClean="0">
                <a:solidFill>
                  <a:schemeClr val="accent4">
                    <a:lumMod val="75000"/>
                  </a:schemeClr>
                </a:solidFill>
              </a:rPr>
              <a:t>bridge</a:t>
            </a:r>
            <a:r>
              <a:rPr lang="en-US" dirty="0" smtClean="0"/>
              <a:t> </a:t>
            </a:r>
            <a:r>
              <a:rPr lang="en-US" dirty="0"/>
              <a:t>them.  Some plays include </a:t>
            </a:r>
            <a:r>
              <a:rPr lang="en-US" b="1" i="1" u="sng" dirty="0">
                <a:solidFill>
                  <a:schemeClr val="accent4">
                    <a:lumMod val="75000"/>
                  </a:schemeClr>
                </a:solidFill>
              </a:rPr>
              <a:t>Lips Together, Teeth </a:t>
            </a:r>
            <a:r>
              <a:rPr lang="en-US" b="1" i="1" u="sng" dirty="0" smtClean="0">
                <a:solidFill>
                  <a:schemeClr val="accent4">
                    <a:lumMod val="75000"/>
                  </a:schemeClr>
                </a:solidFill>
              </a:rPr>
              <a:t>Apart, </a:t>
            </a:r>
            <a:r>
              <a:rPr lang="en-US" b="1" i="1" u="sng" dirty="0" smtClean="0">
                <a:solidFill>
                  <a:schemeClr val="accent4">
                    <a:lumMod val="75000"/>
                  </a:schemeClr>
                </a:solidFill>
              </a:rPr>
              <a:t>Master </a:t>
            </a:r>
            <a:r>
              <a:rPr lang="en-US" b="1" i="1" u="sng" dirty="0">
                <a:solidFill>
                  <a:schemeClr val="accent4">
                    <a:lumMod val="75000"/>
                  </a:schemeClr>
                </a:solidFill>
              </a:rPr>
              <a:t>Class, Book for </a:t>
            </a:r>
            <a:r>
              <a:rPr lang="en-US" b="1" i="1" u="sng" dirty="0" smtClean="0">
                <a:solidFill>
                  <a:schemeClr val="accent4">
                    <a:lumMod val="75000"/>
                  </a:schemeClr>
                </a:solidFill>
              </a:rPr>
              <a:t>Ragtime, </a:t>
            </a:r>
            <a:r>
              <a:rPr lang="en-US" b="1" u="sng" dirty="0">
                <a:solidFill>
                  <a:schemeClr val="accent4">
                    <a:lumMod val="75000"/>
                  </a:schemeClr>
                </a:solidFill>
              </a:rPr>
              <a:t>and</a:t>
            </a:r>
            <a:r>
              <a:rPr lang="en-US" b="1" i="1" u="sng" dirty="0">
                <a:solidFill>
                  <a:schemeClr val="accent4">
                    <a:lumMod val="75000"/>
                  </a:schemeClr>
                </a:solidFill>
              </a:rPr>
              <a:t> Kiss of the Spiderwoman</a:t>
            </a:r>
            <a:endParaRPr lang="en-US" u="sng" dirty="0">
              <a:solidFill>
                <a:schemeClr val="accent4">
                  <a:lumMod val="75000"/>
                </a:schemeClr>
              </a:solidFill>
            </a:endParaRPr>
          </a:p>
          <a:p>
            <a:pPr algn="l"/>
            <a:endParaRPr lang="en-US" sz="1400" dirty="0"/>
          </a:p>
        </p:txBody>
      </p:sp>
      <p:sp>
        <p:nvSpPr>
          <p:cNvPr id="3" name="Title 2"/>
          <p:cNvSpPr>
            <a:spLocks noGrp="1"/>
          </p:cNvSpPr>
          <p:nvPr>
            <p:ph type="title"/>
          </p:nvPr>
        </p:nvSpPr>
        <p:spPr/>
        <p:txBody>
          <a:bodyPr/>
          <a:lstStyle/>
          <a:p>
            <a:r>
              <a:rPr lang="en-US" dirty="0"/>
              <a:t>ix. Post-Modern Theatre </a:t>
            </a:r>
          </a:p>
        </p:txBody>
      </p:sp>
    </p:spTree>
    <p:extLst>
      <p:ext uri="{BB962C8B-B14F-4D97-AF65-F5344CB8AC3E}">
        <p14:creationId xmlns:p14="http://schemas.microsoft.com/office/powerpoint/2010/main" val="35920239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 Greek drama</a:t>
            </a:r>
            <a:endParaRPr lang="en-US" dirty="0"/>
          </a:p>
        </p:txBody>
      </p:sp>
      <p:sp>
        <p:nvSpPr>
          <p:cNvPr id="3" name="Subtitle 2"/>
          <p:cNvSpPr>
            <a:spLocks noGrp="1"/>
          </p:cNvSpPr>
          <p:nvPr>
            <p:ph type="subTitle" idx="1"/>
          </p:nvPr>
        </p:nvSpPr>
        <p:spPr/>
        <p:txBody>
          <a:bodyPr/>
          <a:lstStyle/>
          <a:p>
            <a:r>
              <a:rPr lang="en-US" dirty="0" smtClean="0"/>
              <a:t>534 BCE- 336 </a:t>
            </a:r>
            <a:r>
              <a:rPr lang="en-US" dirty="0" smtClean="0"/>
              <a:t>BC</a:t>
            </a:r>
            <a:endParaRPr lang="en-US" dirty="0"/>
          </a:p>
        </p:txBody>
      </p:sp>
    </p:spTree>
    <p:extLst>
      <p:ext uri="{BB962C8B-B14F-4D97-AF65-F5344CB8AC3E}">
        <p14:creationId xmlns:p14="http://schemas.microsoft.com/office/powerpoint/2010/main" val="290176945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pPr marL="342900" lvl="1" indent="-342900" algn="l">
              <a:buFont typeface="+mj-lt"/>
              <a:buAutoNum type="arabicPeriod" startAt="10"/>
            </a:pPr>
            <a:r>
              <a:rPr lang="en-US" dirty="0"/>
              <a:t>A.R. Gurney— Themes range from coming of age to relationship of </a:t>
            </a:r>
            <a:r>
              <a:rPr lang="en-US" b="1" u="sng" dirty="0" smtClean="0">
                <a:solidFill>
                  <a:schemeClr val="accent4">
                    <a:lumMod val="75000"/>
                  </a:schemeClr>
                </a:solidFill>
              </a:rPr>
              <a:t>man</a:t>
            </a:r>
            <a:r>
              <a:rPr lang="en-US" dirty="0" smtClean="0"/>
              <a:t> </a:t>
            </a:r>
            <a:r>
              <a:rPr lang="en-US" dirty="0"/>
              <a:t>and </a:t>
            </a:r>
            <a:r>
              <a:rPr lang="en-US" b="1" u="sng" dirty="0" smtClean="0">
                <a:solidFill>
                  <a:schemeClr val="accent4">
                    <a:lumMod val="75000"/>
                  </a:schemeClr>
                </a:solidFill>
              </a:rPr>
              <a:t>dog</a:t>
            </a:r>
            <a:r>
              <a:rPr lang="en-US" dirty="0"/>
              <a:t>.  Some plays include </a:t>
            </a:r>
            <a:r>
              <a:rPr lang="en-US" b="1" i="1" u="sng" dirty="0">
                <a:solidFill>
                  <a:schemeClr val="accent4">
                    <a:lumMod val="75000"/>
                  </a:schemeClr>
                </a:solidFill>
              </a:rPr>
              <a:t>What I Did Last </a:t>
            </a:r>
            <a:r>
              <a:rPr lang="en-US" b="1" i="1" u="sng" dirty="0" smtClean="0">
                <a:solidFill>
                  <a:schemeClr val="accent4">
                    <a:lumMod val="75000"/>
                  </a:schemeClr>
                </a:solidFill>
              </a:rPr>
              <a:t>Summer </a:t>
            </a:r>
            <a:r>
              <a:rPr lang="en-US" b="1" u="sng" dirty="0" smtClean="0">
                <a:solidFill>
                  <a:schemeClr val="accent4">
                    <a:lumMod val="75000"/>
                  </a:schemeClr>
                </a:solidFill>
              </a:rPr>
              <a:t>and</a:t>
            </a:r>
            <a:r>
              <a:rPr lang="en-US" b="1" i="1" u="sng" dirty="0" smtClean="0">
                <a:solidFill>
                  <a:schemeClr val="accent4">
                    <a:lumMod val="75000"/>
                  </a:schemeClr>
                </a:solidFill>
              </a:rPr>
              <a:t> </a:t>
            </a:r>
            <a:r>
              <a:rPr lang="en-US" b="1" i="1" u="sng" dirty="0" smtClean="0">
                <a:solidFill>
                  <a:schemeClr val="accent4">
                    <a:lumMod val="75000"/>
                  </a:schemeClr>
                </a:solidFill>
              </a:rPr>
              <a:t>Sylvia</a:t>
            </a:r>
            <a:endParaRPr lang="en-US" sz="1400" u="sng" dirty="0">
              <a:solidFill>
                <a:schemeClr val="accent4">
                  <a:lumMod val="75000"/>
                </a:schemeClr>
              </a:solidFill>
            </a:endParaRPr>
          </a:p>
          <a:p>
            <a:pPr marL="342900" lvl="1" indent="-342900" algn="l">
              <a:buFont typeface="+mj-lt"/>
              <a:buAutoNum type="arabicPeriod" startAt="10"/>
            </a:pPr>
            <a:r>
              <a:rPr lang="en-US" dirty="0"/>
              <a:t>Alfred </a:t>
            </a:r>
            <a:r>
              <a:rPr lang="en-US" dirty="0" err="1"/>
              <a:t>Uhry</a:t>
            </a:r>
            <a:r>
              <a:rPr lang="en-US" dirty="0"/>
              <a:t>—Plays deal with the existence of </a:t>
            </a:r>
            <a:r>
              <a:rPr lang="en-US" b="1" u="sng" dirty="0" smtClean="0">
                <a:solidFill>
                  <a:schemeClr val="accent4">
                    <a:lumMod val="75000"/>
                  </a:schemeClr>
                </a:solidFill>
              </a:rPr>
              <a:t>prejudice</a:t>
            </a:r>
            <a:r>
              <a:rPr lang="en-US" dirty="0" smtClean="0"/>
              <a:t> </a:t>
            </a:r>
            <a:r>
              <a:rPr lang="en-US" dirty="0"/>
              <a:t>in the modern world.  Some plays include </a:t>
            </a:r>
            <a:r>
              <a:rPr lang="en-US" b="1" i="1" u="sng" dirty="0">
                <a:solidFill>
                  <a:schemeClr val="accent4">
                    <a:lumMod val="75000"/>
                  </a:schemeClr>
                </a:solidFill>
              </a:rPr>
              <a:t>Driving Miss </a:t>
            </a:r>
            <a:r>
              <a:rPr lang="en-US" b="1" i="1" u="sng" dirty="0" smtClean="0">
                <a:solidFill>
                  <a:schemeClr val="accent4">
                    <a:lumMod val="75000"/>
                  </a:schemeClr>
                </a:solidFill>
              </a:rPr>
              <a:t>Daisy </a:t>
            </a:r>
            <a:r>
              <a:rPr lang="en-US" b="1" u="sng" dirty="0">
                <a:solidFill>
                  <a:schemeClr val="accent4">
                    <a:lumMod val="75000"/>
                  </a:schemeClr>
                </a:solidFill>
              </a:rPr>
              <a:t>and</a:t>
            </a:r>
            <a:r>
              <a:rPr lang="en-US" b="1" i="1" u="sng" dirty="0">
                <a:solidFill>
                  <a:schemeClr val="accent4">
                    <a:lumMod val="75000"/>
                  </a:schemeClr>
                </a:solidFill>
              </a:rPr>
              <a:t> Last Night in </a:t>
            </a:r>
            <a:r>
              <a:rPr lang="en-US" b="1" i="1" u="sng" dirty="0" smtClean="0">
                <a:solidFill>
                  <a:schemeClr val="accent4">
                    <a:lumMod val="75000"/>
                  </a:schemeClr>
                </a:solidFill>
              </a:rPr>
              <a:t>Ballyhoo</a:t>
            </a:r>
            <a:endParaRPr lang="en-US" sz="1400" u="sng" dirty="0">
              <a:solidFill>
                <a:schemeClr val="accent4">
                  <a:lumMod val="75000"/>
                </a:schemeClr>
              </a:solidFill>
            </a:endParaRPr>
          </a:p>
          <a:p>
            <a:pPr marL="342900" lvl="1" indent="-342900" algn="l">
              <a:buFont typeface="+mj-lt"/>
              <a:buAutoNum type="arabicPeriod" startAt="10"/>
            </a:pPr>
            <a:r>
              <a:rPr lang="en-US" dirty="0"/>
              <a:t>Marsha Norman (1947--) Plays deal with women who want a way out of the </a:t>
            </a:r>
            <a:r>
              <a:rPr lang="en-US" b="1" u="sng" dirty="0" smtClean="0">
                <a:solidFill>
                  <a:schemeClr val="accent4">
                    <a:lumMod val="75000"/>
                  </a:schemeClr>
                </a:solidFill>
              </a:rPr>
              <a:t>confines </a:t>
            </a:r>
            <a:r>
              <a:rPr lang="en-US" dirty="0"/>
              <a:t>society places on them.  Some plays include </a:t>
            </a:r>
            <a:r>
              <a:rPr lang="en-US" b="1" i="1" u="sng" dirty="0">
                <a:solidFill>
                  <a:schemeClr val="accent4">
                    <a:lumMod val="75000"/>
                  </a:schemeClr>
                </a:solidFill>
              </a:rPr>
              <a:t>Getting Out, ‘Night </a:t>
            </a:r>
            <a:r>
              <a:rPr lang="en-US" b="1" i="1" u="sng" dirty="0" smtClean="0">
                <a:solidFill>
                  <a:schemeClr val="accent4">
                    <a:lumMod val="75000"/>
                  </a:schemeClr>
                </a:solidFill>
              </a:rPr>
              <a:t>Mother </a:t>
            </a:r>
            <a:r>
              <a:rPr lang="en-US" b="1" u="sng" dirty="0" smtClean="0">
                <a:solidFill>
                  <a:schemeClr val="accent4">
                    <a:lumMod val="75000"/>
                  </a:schemeClr>
                </a:solidFill>
              </a:rPr>
              <a:t>(Pulitzer)  and </a:t>
            </a:r>
            <a:r>
              <a:rPr lang="en-US" b="1" i="1" u="sng" dirty="0" smtClean="0">
                <a:solidFill>
                  <a:schemeClr val="accent4">
                    <a:lumMod val="75000"/>
                  </a:schemeClr>
                </a:solidFill>
              </a:rPr>
              <a:t>Secret Garden </a:t>
            </a:r>
            <a:r>
              <a:rPr lang="en-US" b="1" u="sng" dirty="0" smtClean="0">
                <a:solidFill>
                  <a:schemeClr val="accent4">
                    <a:lumMod val="75000"/>
                  </a:schemeClr>
                </a:solidFill>
              </a:rPr>
              <a:t>(book </a:t>
            </a:r>
            <a:r>
              <a:rPr lang="en-US" b="1" u="sng" dirty="0">
                <a:solidFill>
                  <a:schemeClr val="accent4">
                    <a:lumMod val="75000"/>
                  </a:schemeClr>
                </a:solidFill>
              </a:rPr>
              <a:t>and </a:t>
            </a:r>
            <a:r>
              <a:rPr lang="en-US" b="1" u="sng" dirty="0" smtClean="0">
                <a:solidFill>
                  <a:schemeClr val="accent4">
                    <a:lumMod val="75000"/>
                  </a:schemeClr>
                </a:solidFill>
              </a:rPr>
              <a:t>lyrics)</a:t>
            </a:r>
            <a:endParaRPr lang="en-US" sz="1400" u="sng" dirty="0">
              <a:solidFill>
                <a:schemeClr val="accent4">
                  <a:lumMod val="75000"/>
                </a:schemeClr>
              </a:solidFill>
            </a:endParaRPr>
          </a:p>
          <a:p>
            <a:pPr marL="342900" lvl="1" indent="-342900" algn="l">
              <a:buFont typeface="+mj-lt"/>
              <a:buAutoNum type="arabicPeriod" startAt="10"/>
            </a:pPr>
            <a:r>
              <a:rPr lang="en-US" dirty="0"/>
              <a:t>Wendy Wasserstein (1950–2004) Plays deal with the </a:t>
            </a:r>
            <a:r>
              <a:rPr lang="en-US" dirty="0" smtClean="0"/>
              <a:t>protagonists’ </a:t>
            </a:r>
            <a:r>
              <a:rPr lang="en-US" b="1" u="sng" dirty="0" smtClean="0">
                <a:solidFill>
                  <a:schemeClr val="accent4">
                    <a:lumMod val="75000"/>
                  </a:schemeClr>
                </a:solidFill>
              </a:rPr>
              <a:t>awakening </a:t>
            </a:r>
            <a:r>
              <a:rPr lang="en-US" dirty="0"/>
              <a:t>of the feminist consciousness.  Some plays include </a:t>
            </a:r>
            <a:r>
              <a:rPr lang="en-US" b="1" i="1" u="sng" dirty="0">
                <a:solidFill>
                  <a:schemeClr val="accent4">
                    <a:lumMod val="75000"/>
                  </a:schemeClr>
                </a:solidFill>
              </a:rPr>
              <a:t>Uncommon Women and Others, Heidi </a:t>
            </a:r>
            <a:r>
              <a:rPr lang="en-US" b="1" i="1" u="sng" dirty="0" smtClean="0">
                <a:solidFill>
                  <a:schemeClr val="accent4">
                    <a:lumMod val="75000"/>
                  </a:schemeClr>
                </a:solidFill>
              </a:rPr>
              <a:t>Chronicles </a:t>
            </a:r>
            <a:r>
              <a:rPr lang="en-US" b="1" u="sng" dirty="0" smtClean="0">
                <a:solidFill>
                  <a:schemeClr val="accent4">
                    <a:lumMod val="75000"/>
                  </a:schemeClr>
                </a:solidFill>
              </a:rPr>
              <a:t>(Pulitzer), and </a:t>
            </a:r>
            <a:r>
              <a:rPr lang="en-US" b="1" i="1" u="sng" dirty="0">
                <a:solidFill>
                  <a:schemeClr val="accent4">
                    <a:lumMod val="75000"/>
                  </a:schemeClr>
                </a:solidFill>
              </a:rPr>
              <a:t>Isn’t It Romantic</a:t>
            </a:r>
            <a:r>
              <a:rPr lang="en-US" b="1" i="1" u="sng" dirty="0" smtClean="0">
                <a:solidFill>
                  <a:schemeClr val="accent4">
                    <a:lumMod val="75000"/>
                  </a:schemeClr>
                </a:solidFill>
              </a:rPr>
              <a:t>?</a:t>
            </a:r>
            <a:endParaRPr lang="en-US" u="sng" dirty="0">
              <a:solidFill>
                <a:schemeClr val="accent4">
                  <a:lumMod val="75000"/>
                </a:schemeClr>
              </a:solidFill>
            </a:endParaRPr>
          </a:p>
        </p:txBody>
      </p:sp>
      <p:sp>
        <p:nvSpPr>
          <p:cNvPr id="3" name="Title 2"/>
          <p:cNvSpPr>
            <a:spLocks noGrp="1"/>
          </p:cNvSpPr>
          <p:nvPr>
            <p:ph type="title"/>
          </p:nvPr>
        </p:nvSpPr>
        <p:spPr/>
        <p:txBody>
          <a:bodyPr/>
          <a:lstStyle/>
          <a:p>
            <a:r>
              <a:rPr lang="en-US" dirty="0"/>
              <a:t>ix. Post-Modern Theatre </a:t>
            </a:r>
          </a:p>
        </p:txBody>
      </p:sp>
    </p:spTree>
    <p:extLst>
      <p:ext uri="{BB962C8B-B14F-4D97-AF65-F5344CB8AC3E}">
        <p14:creationId xmlns:p14="http://schemas.microsoft.com/office/powerpoint/2010/main" val="203816003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lnSpcReduction="10000"/>
          </a:bodyPr>
          <a:lstStyle/>
          <a:p>
            <a:pPr marL="457200" lvl="0" indent="-457200" algn="l"/>
            <a:r>
              <a:rPr lang="en-US" dirty="0"/>
              <a:t>Modern theater:</a:t>
            </a:r>
            <a:endParaRPr lang="en-US" sz="1400" dirty="0"/>
          </a:p>
          <a:p>
            <a:pPr marL="914400" lvl="0" indent="-457200" algn="l">
              <a:buFont typeface="+mj-lt"/>
              <a:buAutoNum type="arabicPeriod"/>
            </a:pPr>
            <a:r>
              <a:rPr lang="en-US" dirty="0"/>
              <a:t>Live theater in the 21</a:t>
            </a:r>
            <a:r>
              <a:rPr lang="en-US" baseline="30000" dirty="0"/>
              <a:t>st</a:t>
            </a:r>
            <a:r>
              <a:rPr lang="en-US" dirty="0"/>
              <a:t> century has to now compete with </a:t>
            </a:r>
            <a:r>
              <a:rPr lang="en-US" b="1" u="sng" dirty="0">
                <a:solidFill>
                  <a:schemeClr val="accent4">
                    <a:lumMod val="75000"/>
                  </a:schemeClr>
                </a:solidFill>
              </a:rPr>
              <a:t>movies</a:t>
            </a:r>
            <a:r>
              <a:rPr lang="en-US" dirty="0"/>
              <a:t>, which are seen as more accessible to the general public. </a:t>
            </a:r>
            <a:endParaRPr lang="en-US" sz="1400" dirty="0"/>
          </a:p>
          <a:p>
            <a:pPr marL="914400" lvl="0" indent="-457200" algn="l">
              <a:buFont typeface="+mj-lt"/>
              <a:buAutoNum type="arabicPeriod"/>
            </a:pPr>
            <a:r>
              <a:rPr lang="en-US" dirty="0"/>
              <a:t>Theater Funding is lower than many other nations. The government allotment of money given to theater is far less than other industrialized nations. </a:t>
            </a:r>
            <a:endParaRPr lang="en-US" sz="1400" dirty="0"/>
          </a:p>
          <a:p>
            <a:pPr marL="457200" lvl="0" indent="-457200" algn="l"/>
            <a:r>
              <a:rPr lang="en-US" dirty="0"/>
              <a:t>Newest trends in Musical Theater:</a:t>
            </a:r>
            <a:endParaRPr lang="en-US" sz="1400" dirty="0"/>
          </a:p>
          <a:p>
            <a:pPr marL="800100" lvl="1" indent="-342900" algn="l">
              <a:buFont typeface="+mj-lt"/>
              <a:buAutoNum type="arabicPeriod"/>
            </a:pPr>
            <a:r>
              <a:rPr lang="en-US" dirty="0"/>
              <a:t>The newest trend in Musical Theater has been a move from </a:t>
            </a:r>
            <a:r>
              <a:rPr lang="en-US" b="1" u="sng" dirty="0">
                <a:solidFill>
                  <a:schemeClr val="accent4">
                    <a:lumMod val="75000"/>
                  </a:schemeClr>
                </a:solidFill>
              </a:rPr>
              <a:t>Musical</a:t>
            </a:r>
            <a:r>
              <a:rPr lang="en-US" b="1" u="sng" dirty="0"/>
              <a:t> </a:t>
            </a:r>
            <a:r>
              <a:rPr lang="en-US" dirty="0"/>
              <a:t>to</a:t>
            </a:r>
            <a:r>
              <a:rPr lang="en-US" b="1" u="sng" dirty="0"/>
              <a:t> </a:t>
            </a:r>
            <a:r>
              <a:rPr lang="en-US" b="1" u="sng" dirty="0">
                <a:solidFill>
                  <a:schemeClr val="accent4">
                    <a:lumMod val="75000"/>
                  </a:schemeClr>
                </a:solidFill>
              </a:rPr>
              <a:t>Movie</a:t>
            </a:r>
            <a:r>
              <a:rPr lang="en-US" dirty="0"/>
              <a:t> and </a:t>
            </a:r>
            <a:r>
              <a:rPr lang="en-US" b="1" u="sng" dirty="0">
                <a:solidFill>
                  <a:schemeClr val="accent4">
                    <a:lumMod val="75000"/>
                  </a:schemeClr>
                </a:solidFill>
              </a:rPr>
              <a:t>Movie </a:t>
            </a:r>
            <a:r>
              <a:rPr lang="en-US" dirty="0"/>
              <a:t>to </a:t>
            </a:r>
            <a:r>
              <a:rPr lang="en-US" b="1" u="sng" dirty="0">
                <a:solidFill>
                  <a:schemeClr val="accent4">
                    <a:lumMod val="75000"/>
                  </a:schemeClr>
                </a:solidFill>
              </a:rPr>
              <a:t>Musical</a:t>
            </a:r>
            <a:r>
              <a:rPr lang="en-US" dirty="0"/>
              <a:t>. Examples of Musical to Movie include: </a:t>
            </a:r>
            <a:r>
              <a:rPr lang="en-US" b="1" i="1" u="sng" dirty="0">
                <a:solidFill>
                  <a:schemeClr val="accent4">
                    <a:lumMod val="75000"/>
                  </a:schemeClr>
                </a:solidFill>
              </a:rPr>
              <a:t>Rent, Chicago, and Mama Mia.</a:t>
            </a:r>
            <a:r>
              <a:rPr lang="en-US" dirty="0">
                <a:solidFill>
                  <a:schemeClr val="accent4">
                    <a:lumMod val="75000"/>
                  </a:schemeClr>
                </a:solidFill>
              </a:rPr>
              <a:t> </a:t>
            </a:r>
            <a:r>
              <a:rPr lang="en-US" dirty="0"/>
              <a:t>Examples of Movie to Musical include: </a:t>
            </a:r>
            <a:r>
              <a:rPr lang="en-US" b="1" i="1" u="sng" dirty="0">
                <a:solidFill>
                  <a:schemeClr val="accent4">
                    <a:lumMod val="75000"/>
                  </a:schemeClr>
                </a:solidFill>
              </a:rPr>
              <a:t>Lion </a:t>
            </a:r>
            <a:r>
              <a:rPr lang="en-US" b="1" i="1" u="sng" dirty="0" smtClean="0">
                <a:solidFill>
                  <a:schemeClr val="accent4">
                    <a:lumMod val="75000"/>
                  </a:schemeClr>
                </a:solidFill>
              </a:rPr>
              <a:t>King </a:t>
            </a:r>
            <a:r>
              <a:rPr lang="en-US" b="1" u="sng" dirty="0" smtClean="0">
                <a:solidFill>
                  <a:schemeClr val="accent4">
                    <a:lumMod val="75000"/>
                  </a:schemeClr>
                </a:solidFill>
              </a:rPr>
              <a:t>(or all Disney musicals, really), </a:t>
            </a:r>
            <a:r>
              <a:rPr lang="en-US" b="1" i="1" u="sng" dirty="0">
                <a:solidFill>
                  <a:schemeClr val="accent4">
                    <a:lumMod val="75000"/>
                  </a:schemeClr>
                </a:solidFill>
              </a:rPr>
              <a:t>Spider-Man, The </a:t>
            </a:r>
            <a:r>
              <a:rPr lang="en-US" b="1" i="1" u="sng" dirty="0" err="1" smtClean="0">
                <a:solidFill>
                  <a:schemeClr val="accent4">
                    <a:lumMod val="75000"/>
                  </a:schemeClr>
                </a:solidFill>
              </a:rPr>
              <a:t>Producers,Young</a:t>
            </a:r>
            <a:r>
              <a:rPr lang="en-US" b="1" i="1" u="sng" dirty="0" smtClean="0">
                <a:solidFill>
                  <a:schemeClr val="accent4">
                    <a:lumMod val="75000"/>
                  </a:schemeClr>
                </a:solidFill>
              </a:rPr>
              <a:t> </a:t>
            </a:r>
            <a:r>
              <a:rPr lang="en-US" b="1" i="1" u="sng" dirty="0" smtClean="0">
                <a:solidFill>
                  <a:schemeClr val="accent4">
                    <a:lumMod val="75000"/>
                  </a:schemeClr>
                </a:solidFill>
              </a:rPr>
              <a:t>Frankenstein, Billy Elliot, </a:t>
            </a:r>
            <a:r>
              <a:rPr lang="en-US" b="1" u="sng" dirty="0" err="1" smtClean="0">
                <a:solidFill>
                  <a:schemeClr val="accent4">
                    <a:lumMod val="75000"/>
                  </a:schemeClr>
                </a:solidFill>
              </a:rPr>
              <a:t>and</a:t>
            </a:r>
            <a:r>
              <a:rPr lang="en-US" b="1" i="1" u="sng" dirty="0" err="1" smtClean="0">
                <a:solidFill>
                  <a:schemeClr val="accent4">
                    <a:lumMod val="75000"/>
                  </a:schemeClr>
                </a:solidFill>
              </a:rPr>
              <a:t>Spamelot</a:t>
            </a:r>
            <a:endParaRPr lang="en-US" sz="1200" i="1" dirty="0">
              <a:solidFill>
                <a:schemeClr val="accent4">
                  <a:lumMod val="75000"/>
                </a:schemeClr>
              </a:solidFill>
            </a:endParaRPr>
          </a:p>
          <a:p>
            <a:r>
              <a:rPr lang="en-US" dirty="0" smtClean="0"/>
              <a:t> </a:t>
            </a:r>
            <a:endParaRPr lang="en-US" dirty="0"/>
          </a:p>
        </p:txBody>
      </p:sp>
      <p:sp>
        <p:nvSpPr>
          <p:cNvPr id="3" name="Title 2"/>
          <p:cNvSpPr>
            <a:spLocks noGrp="1"/>
          </p:cNvSpPr>
          <p:nvPr>
            <p:ph type="title"/>
          </p:nvPr>
        </p:nvSpPr>
        <p:spPr/>
        <p:txBody>
          <a:bodyPr/>
          <a:lstStyle/>
          <a:p>
            <a:r>
              <a:rPr lang="en-US" dirty="0"/>
              <a:t>ix. Post-Modern Theatre </a:t>
            </a:r>
          </a:p>
        </p:txBody>
      </p:sp>
    </p:spTree>
    <p:extLst>
      <p:ext uri="{BB962C8B-B14F-4D97-AF65-F5344CB8AC3E}">
        <p14:creationId xmlns:p14="http://schemas.microsoft.com/office/powerpoint/2010/main" val="30194407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pPr marL="342900" lvl="1" indent="-342900" algn="l">
              <a:buFont typeface="+mj-lt"/>
              <a:buAutoNum type="alphaUcPeriod"/>
            </a:pPr>
            <a:r>
              <a:rPr lang="en-US" sz="2000" dirty="0"/>
              <a:t>First structured drama took place in approximately </a:t>
            </a:r>
            <a:r>
              <a:rPr lang="en-US" sz="2000" b="1" u="sng" dirty="0" smtClean="0">
                <a:solidFill>
                  <a:schemeClr val="accent4">
                    <a:lumMod val="75000"/>
                  </a:schemeClr>
                </a:solidFill>
              </a:rPr>
              <a:t>500 </a:t>
            </a:r>
            <a:r>
              <a:rPr lang="en-US" sz="2000" b="1" u="sng" dirty="0">
                <a:solidFill>
                  <a:schemeClr val="accent4">
                    <a:lumMod val="75000"/>
                  </a:schemeClr>
                </a:solidFill>
              </a:rPr>
              <a:t>B.C</a:t>
            </a:r>
            <a:r>
              <a:rPr lang="en-US" sz="2000" b="1" u="sng" dirty="0" smtClean="0">
                <a:solidFill>
                  <a:schemeClr val="accent4">
                    <a:lumMod val="75000"/>
                  </a:schemeClr>
                </a:solidFill>
              </a:rPr>
              <a:t>.</a:t>
            </a:r>
            <a:endParaRPr lang="en-US" sz="2000" b="1" u="sng" dirty="0">
              <a:solidFill>
                <a:schemeClr val="accent4">
                  <a:lumMod val="75000"/>
                </a:schemeClr>
              </a:solidFill>
            </a:endParaRPr>
          </a:p>
          <a:p>
            <a:pPr marL="342900" lvl="1" indent="-342900" algn="l">
              <a:buFont typeface="+mj-lt"/>
              <a:buAutoNum type="alphaUcPeriod"/>
            </a:pPr>
            <a:r>
              <a:rPr lang="en-US" sz="2000" dirty="0"/>
              <a:t>Choral odes or hymns sung by dancers were </a:t>
            </a:r>
            <a:r>
              <a:rPr lang="en-US" sz="2000" dirty="0" smtClean="0"/>
              <a:t>called </a:t>
            </a:r>
            <a:r>
              <a:rPr lang="en-US" sz="2000" b="1" u="sng" dirty="0" smtClean="0">
                <a:solidFill>
                  <a:schemeClr val="accent4">
                    <a:lumMod val="75000"/>
                  </a:schemeClr>
                </a:solidFill>
              </a:rPr>
              <a:t>dithyrambs</a:t>
            </a:r>
            <a:r>
              <a:rPr lang="en-US" sz="2000" dirty="0" smtClean="0"/>
              <a:t> which </a:t>
            </a:r>
            <a:r>
              <a:rPr lang="en-US" sz="2000" dirty="0"/>
              <a:t>was where Greek tragedy originated from.</a:t>
            </a:r>
          </a:p>
          <a:p>
            <a:pPr marL="342900" lvl="1" indent="-342900" algn="l">
              <a:buFont typeface="+mj-lt"/>
              <a:buAutoNum type="alphaUcPeriod"/>
            </a:pPr>
            <a:r>
              <a:rPr lang="en-US" sz="2000" dirty="0"/>
              <a:t>The word tragedy comes from a goat song sung by satyrs, who were goat-like creatures.  The song was </a:t>
            </a:r>
            <a:r>
              <a:rPr lang="en-US" sz="2000" dirty="0" smtClean="0"/>
              <a:t>called </a:t>
            </a:r>
            <a:r>
              <a:rPr lang="en-US" sz="2000" b="1" u="sng" dirty="0" err="1" smtClean="0">
                <a:solidFill>
                  <a:schemeClr val="accent4">
                    <a:lumMod val="75000"/>
                  </a:schemeClr>
                </a:solidFill>
              </a:rPr>
              <a:t>tragodia</a:t>
            </a:r>
            <a:r>
              <a:rPr lang="en-US" sz="2000" dirty="0" smtClean="0"/>
              <a:t> or </a:t>
            </a:r>
            <a:r>
              <a:rPr lang="en-US" sz="2000" dirty="0" err="1"/>
              <a:t>tragos</a:t>
            </a:r>
            <a:r>
              <a:rPr lang="en-US" sz="2000" dirty="0"/>
              <a:t>.  During a dithyramb, or a ritualistic performance, a goat was sacrificed.</a:t>
            </a:r>
          </a:p>
          <a:p>
            <a:pPr marL="342900" lvl="1" indent="-342900" algn="l">
              <a:buFont typeface="+mj-lt"/>
              <a:buAutoNum type="alphaUcPeriod"/>
            </a:pPr>
            <a:r>
              <a:rPr lang="en-US" sz="2000" b="1" u="sng" dirty="0" smtClean="0">
                <a:solidFill>
                  <a:schemeClr val="accent4">
                    <a:lumMod val="75000"/>
                  </a:schemeClr>
                </a:solidFill>
              </a:rPr>
              <a:t>Thespis</a:t>
            </a:r>
            <a:r>
              <a:rPr lang="en-US" sz="2000" dirty="0" smtClean="0"/>
              <a:t> was </a:t>
            </a:r>
            <a:r>
              <a:rPr lang="en-US" sz="2000" dirty="0"/>
              <a:t>the first playwright who stepped out of the chorus and spoke to the audience while he dramatized the story.  This is known as the birth of acting. </a:t>
            </a:r>
          </a:p>
          <a:p>
            <a:pPr marL="342900" lvl="1" indent="-342900" algn="l">
              <a:buFont typeface="+mj-lt"/>
              <a:buAutoNum type="alphaUcPeriod"/>
            </a:pPr>
            <a:r>
              <a:rPr lang="en-US" sz="2000" dirty="0"/>
              <a:t>Week of drama festivals were given each spring in honor of </a:t>
            </a:r>
            <a:r>
              <a:rPr lang="en-US" sz="2000" b="1" u="sng" dirty="0" smtClean="0">
                <a:solidFill>
                  <a:schemeClr val="accent4">
                    <a:lumMod val="75000"/>
                  </a:schemeClr>
                </a:solidFill>
              </a:rPr>
              <a:t>Dionysus</a:t>
            </a:r>
            <a:r>
              <a:rPr lang="en-US" sz="2000" dirty="0" smtClean="0"/>
              <a:t>, </a:t>
            </a:r>
            <a:r>
              <a:rPr lang="en-US" sz="2000" dirty="0"/>
              <a:t>the god of wine and fertility</a:t>
            </a:r>
            <a:r>
              <a:rPr lang="en-US" sz="2000" dirty="0" smtClean="0"/>
              <a:t>.</a:t>
            </a:r>
            <a:endParaRPr lang="en-US" sz="2000" dirty="0"/>
          </a:p>
        </p:txBody>
      </p:sp>
      <p:sp>
        <p:nvSpPr>
          <p:cNvPr id="3" name="Title 2"/>
          <p:cNvSpPr>
            <a:spLocks noGrp="1"/>
          </p:cNvSpPr>
          <p:nvPr>
            <p:ph type="title"/>
          </p:nvPr>
        </p:nvSpPr>
        <p:spPr/>
        <p:txBody>
          <a:bodyPr/>
          <a:lstStyle/>
          <a:p>
            <a:r>
              <a:rPr lang="en-US" dirty="0" smtClean="0"/>
              <a:t>II. Greek drama </a:t>
            </a:r>
            <a:endParaRPr lang="en-US" dirty="0"/>
          </a:p>
        </p:txBody>
      </p:sp>
    </p:spTree>
    <p:extLst>
      <p:ext uri="{BB962C8B-B14F-4D97-AF65-F5344CB8AC3E}">
        <p14:creationId xmlns:p14="http://schemas.microsoft.com/office/powerpoint/2010/main" val="20074242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04800" y="1752600"/>
            <a:ext cx="8458200" cy="4760976"/>
          </a:xfrm>
        </p:spPr>
        <p:txBody>
          <a:bodyPr>
            <a:normAutofit/>
          </a:bodyPr>
          <a:lstStyle/>
          <a:p>
            <a:pPr marL="234950" lvl="1" indent="-234950" algn="l">
              <a:spcBef>
                <a:spcPts val="600"/>
              </a:spcBef>
            </a:pPr>
            <a:r>
              <a:rPr lang="en-US" sz="2000" dirty="0"/>
              <a:t> </a:t>
            </a:r>
            <a:r>
              <a:rPr lang="en-US" sz="2000" dirty="0" smtClean="0"/>
              <a:t>F. Winning </a:t>
            </a:r>
            <a:r>
              <a:rPr lang="en-US" sz="2000" dirty="0"/>
              <a:t>playwrights emerged who were awarded the highest honor of the city state, a laurel wreath.  4 playwrights who still perform today are:</a:t>
            </a:r>
          </a:p>
          <a:p>
            <a:pPr marL="457200" lvl="2" algn="l">
              <a:spcBef>
                <a:spcPts val="600"/>
              </a:spcBef>
            </a:pPr>
            <a:r>
              <a:rPr lang="en-US" sz="1800" dirty="0" smtClean="0"/>
              <a:t>1. Aeschylus—</a:t>
            </a:r>
          </a:p>
          <a:p>
            <a:pPr marL="1257300" lvl="0" indent="-342900" algn="l">
              <a:buFont typeface="Arial" pitchFamily="34" charset="0"/>
              <a:buChar char="•"/>
            </a:pPr>
            <a:r>
              <a:rPr lang="en-US" sz="1600" b="1" u="sng" dirty="0">
                <a:solidFill>
                  <a:schemeClr val="accent4">
                    <a:lumMod val="75000"/>
                  </a:schemeClr>
                </a:solidFill>
              </a:rPr>
              <a:t>Wrote about man’s conflict with t</a:t>
            </a:r>
            <a:r>
              <a:rPr lang="en-US" sz="1600" b="1" u="sng" dirty="0" smtClean="0">
                <a:solidFill>
                  <a:schemeClr val="accent4">
                    <a:lumMod val="75000"/>
                  </a:schemeClr>
                </a:solidFill>
              </a:rPr>
              <a:t>he gods.</a:t>
            </a:r>
            <a:endParaRPr lang="en-US" sz="1600" b="1" u="sng" dirty="0">
              <a:solidFill>
                <a:schemeClr val="accent4">
                  <a:lumMod val="75000"/>
                </a:schemeClr>
              </a:solidFill>
            </a:endParaRPr>
          </a:p>
          <a:p>
            <a:pPr marL="1257300" lvl="0" indent="-342900" algn="l">
              <a:buFont typeface="Arial" pitchFamily="34" charset="0"/>
              <a:buChar char="•"/>
            </a:pPr>
            <a:r>
              <a:rPr lang="en-US" sz="1600" b="1" u="sng" dirty="0" smtClean="0">
                <a:solidFill>
                  <a:schemeClr val="accent4">
                    <a:lumMod val="75000"/>
                  </a:schemeClr>
                </a:solidFill>
              </a:rPr>
              <a:t>Wrote </a:t>
            </a:r>
            <a:r>
              <a:rPr lang="en-US" sz="1600" b="1" u="sng" dirty="0">
                <a:solidFill>
                  <a:schemeClr val="accent4">
                    <a:lumMod val="75000"/>
                  </a:schemeClr>
                </a:solidFill>
              </a:rPr>
              <a:t>famous </a:t>
            </a:r>
            <a:r>
              <a:rPr lang="en-US" sz="1600" b="1" u="sng" dirty="0" smtClean="0">
                <a:solidFill>
                  <a:schemeClr val="accent4">
                    <a:lumMod val="75000"/>
                  </a:schemeClr>
                </a:solidFill>
              </a:rPr>
              <a:t>trilogy</a:t>
            </a:r>
            <a:r>
              <a:rPr lang="en-US" sz="1600" b="1" u="sng" dirty="0">
                <a:solidFill>
                  <a:schemeClr val="accent4">
                    <a:lumMod val="75000"/>
                  </a:schemeClr>
                </a:solidFill>
              </a:rPr>
              <a:t>, </a:t>
            </a:r>
            <a:r>
              <a:rPr lang="en-US" sz="1600" b="1" i="1" u="sng" dirty="0">
                <a:solidFill>
                  <a:schemeClr val="accent4">
                    <a:lumMod val="75000"/>
                  </a:schemeClr>
                </a:solidFill>
              </a:rPr>
              <a:t>The </a:t>
            </a:r>
            <a:r>
              <a:rPr lang="en-US" sz="1600" b="1" i="1" u="sng" dirty="0" err="1">
                <a:solidFill>
                  <a:schemeClr val="accent4">
                    <a:lumMod val="75000"/>
                  </a:schemeClr>
                </a:solidFill>
              </a:rPr>
              <a:t>Orestia</a:t>
            </a:r>
            <a:r>
              <a:rPr lang="en-US" sz="1600" b="1" i="1" u="sng" dirty="0">
                <a:solidFill>
                  <a:schemeClr val="accent4">
                    <a:lumMod val="75000"/>
                  </a:schemeClr>
                </a:solidFill>
              </a:rPr>
              <a:t>. </a:t>
            </a:r>
            <a:endParaRPr lang="en-US" sz="1600" b="1" u="sng" dirty="0">
              <a:solidFill>
                <a:schemeClr val="accent4">
                  <a:lumMod val="75000"/>
                </a:schemeClr>
              </a:solidFill>
            </a:endParaRPr>
          </a:p>
          <a:p>
            <a:pPr marL="1257300" indent="-342900" algn="l">
              <a:buFont typeface="Arial" pitchFamily="34" charset="0"/>
              <a:buChar char="•"/>
            </a:pPr>
            <a:r>
              <a:rPr lang="en-US" sz="1600" b="1" u="sng" dirty="0">
                <a:solidFill>
                  <a:schemeClr val="accent4">
                    <a:lumMod val="75000"/>
                  </a:schemeClr>
                </a:solidFill>
              </a:rPr>
              <a:t>Introduced 2</a:t>
            </a:r>
            <a:r>
              <a:rPr lang="en-US" sz="1600" b="1" u="sng" baseline="30000" dirty="0">
                <a:solidFill>
                  <a:schemeClr val="accent4">
                    <a:lumMod val="75000"/>
                  </a:schemeClr>
                </a:solidFill>
              </a:rPr>
              <a:t>nd</a:t>
            </a:r>
            <a:r>
              <a:rPr lang="en-US" sz="1600" b="1" u="sng" dirty="0">
                <a:solidFill>
                  <a:schemeClr val="accent4">
                    <a:lumMod val="75000"/>
                  </a:schemeClr>
                </a:solidFill>
              </a:rPr>
              <a:t> actor</a:t>
            </a:r>
          </a:p>
          <a:p>
            <a:pPr marL="457200" algn="l"/>
            <a:r>
              <a:rPr lang="en-US" sz="1800" dirty="0"/>
              <a:t>2.Euripides</a:t>
            </a:r>
            <a:r>
              <a:rPr lang="en-US" sz="1800" dirty="0" smtClean="0"/>
              <a:t>—</a:t>
            </a:r>
          </a:p>
          <a:p>
            <a:pPr marL="1260475" lvl="0" indent="-346075" algn="l">
              <a:buFont typeface="Arial" pitchFamily="34" charset="0"/>
              <a:buChar char="•"/>
            </a:pPr>
            <a:r>
              <a:rPr lang="en-US" sz="1600" b="1" u="sng" dirty="0" smtClean="0">
                <a:solidFill>
                  <a:schemeClr val="accent4">
                    <a:lumMod val="75000"/>
                  </a:schemeClr>
                </a:solidFill>
              </a:rPr>
              <a:t>Wrote </a:t>
            </a:r>
            <a:r>
              <a:rPr lang="en-US" sz="1600" b="1" u="sng" dirty="0">
                <a:solidFill>
                  <a:schemeClr val="accent4">
                    <a:lumMod val="75000"/>
                  </a:schemeClr>
                </a:solidFill>
              </a:rPr>
              <a:t>about man’s conflict with </a:t>
            </a:r>
            <a:r>
              <a:rPr lang="en-US" sz="1600" b="1" u="sng" dirty="0" smtClean="0">
                <a:solidFill>
                  <a:schemeClr val="accent4">
                    <a:lumMod val="75000"/>
                  </a:schemeClr>
                </a:solidFill>
              </a:rPr>
              <a:t>man.</a:t>
            </a:r>
          </a:p>
          <a:p>
            <a:pPr marL="1260475" lvl="0" indent="-346075" algn="l">
              <a:buFont typeface="Arial" pitchFamily="34" charset="0"/>
              <a:buChar char="•"/>
            </a:pPr>
            <a:r>
              <a:rPr lang="en-US" sz="1600" b="1" u="sng" dirty="0" smtClean="0">
                <a:solidFill>
                  <a:schemeClr val="accent4">
                    <a:lumMod val="75000"/>
                  </a:schemeClr>
                </a:solidFill>
              </a:rPr>
              <a:t>Wrote </a:t>
            </a:r>
            <a:r>
              <a:rPr lang="en-US" sz="1600" b="1" i="1" u="sng" dirty="0" smtClean="0">
                <a:solidFill>
                  <a:schemeClr val="accent4">
                    <a:lumMod val="75000"/>
                  </a:schemeClr>
                </a:solidFill>
              </a:rPr>
              <a:t>Trojan Women</a:t>
            </a:r>
            <a:r>
              <a:rPr lang="en-US" sz="1600" b="1" u="sng" dirty="0">
                <a:solidFill>
                  <a:schemeClr val="accent4">
                    <a:lumMod val="75000"/>
                  </a:schemeClr>
                </a:solidFill>
              </a:rPr>
              <a:t>, and </a:t>
            </a:r>
            <a:r>
              <a:rPr lang="en-US" sz="1600" b="1" i="1" u="sng" dirty="0">
                <a:solidFill>
                  <a:schemeClr val="accent4">
                    <a:lumMod val="75000"/>
                  </a:schemeClr>
                </a:solidFill>
              </a:rPr>
              <a:t>Medea</a:t>
            </a:r>
            <a:endParaRPr lang="en-US" sz="1600" b="1" u="sng" dirty="0">
              <a:solidFill>
                <a:schemeClr val="accent4">
                  <a:lumMod val="75000"/>
                </a:schemeClr>
              </a:solidFill>
            </a:endParaRPr>
          </a:p>
          <a:p>
            <a:pPr marL="1260475" lvl="0" indent="-346075" algn="l">
              <a:buFont typeface="Arial" pitchFamily="34" charset="0"/>
              <a:buChar char="•"/>
            </a:pPr>
            <a:r>
              <a:rPr lang="en-US" sz="1600" b="1" u="sng" dirty="0">
                <a:solidFill>
                  <a:schemeClr val="accent4">
                    <a:lumMod val="75000"/>
                  </a:schemeClr>
                </a:solidFill>
              </a:rPr>
              <a:t>Introduced </a:t>
            </a:r>
            <a:r>
              <a:rPr lang="en-US" sz="1600" b="1" u="sng" dirty="0" smtClean="0">
                <a:solidFill>
                  <a:schemeClr val="accent4">
                    <a:lumMod val="75000"/>
                  </a:schemeClr>
                </a:solidFill>
              </a:rPr>
              <a:t>3</a:t>
            </a:r>
            <a:r>
              <a:rPr lang="en-US" sz="1600" b="1" u="sng" baseline="30000" dirty="0" smtClean="0">
                <a:solidFill>
                  <a:schemeClr val="accent4">
                    <a:lumMod val="75000"/>
                  </a:schemeClr>
                </a:solidFill>
              </a:rPr>
              <a:t>rd</a:t>
            </a:r>
            <a:r>
              <a:rPr lang="en-US" sz="1600" b="1" u="sng" dirty="0" smtClean="0">
                <a:solidFill>
                  <a:schemeClr val="accent4">
                    <a:lumMod val="75000"/>
                  </a:schemeClr>
                </a:solidFill>
              </a:rPr>
              <a:t> actor.</a:t>
            </a:r>
            <a:endParaRPr lang="en-US" b="1" u="sng" dirty="0" smtClean="0">
              <a:solidFill>
                <a:schemeClr val="accent4">
                  <a:lumMod val="75000"/>
                </a:schemeClr>
              </a:solidFill>
            </a:endParaRPr>
          </a:p>
          <a:p>
            <a:pPr marL="457200" algn="l"/>
            <a:r>
              <a:rPr lang="en-US" sz="1800" dirty="0"/>
              <a:t>3</a:t>
            </a:r>
            <a:r>
              <a:rPr lang="en-US" dirty="0"/>
              <a:t>. </a:t>
            </a:r>
            <a:r>
              <a:rPr lang="en-US" sz="1800" dirty="0"/>
              <a:t>Sophocles</a:t>
            </a:r>
            <a:r>
              <a:rPr lang="en-US" sz="1800" dirty="0" smtClean="0"/>
              <a:t>—</a:t>
            </a:r>
          </a:p>
          <a:p>
            <a:pPr marL="1257300" lvl="0" indent="-342900" algn="l">
              <a:buFont typeface="Arial" pitchFamily="34" charset="0"/>
              <a:buChar char="•"/>
            </a:pPr>
            <a:r>
              <a:rPr lang="en-US" sz="1600" b="1" u="sng" dirty="0">
                <a:solidFill>
                  <a:schemeClr val="accent4">
                    <a:lumMod val="75000"/>
                  </a:schemeClr>
                </a:solidFill>
              </a:rPr>
              <a:t>Wrote about man’s conflict with </a:t>
            </a:r>
            <a:r>
              <a:rPr lang="en-US" sz="1600" b="1" u="sng" dirty="0" smtClean="0">
                <a:solidFill>
                  <a:schemeClr val="accent4">
                    <a:lumMod val="75000"/>
                  </a:schemeClr>
                </a:solidFill>
              </a:rPr>
              <a:t>himself</a:t>
            </a:r>
            <a:r>
              <a:rPr lang="en-US" sz="1600" b="1" u="sng" dirty="0">
                <a:solidFill>
                  <a:schemeClr val="accent4">
                    <a:lumMod val="75000"/>
                  </a:schemeClr>
                </a:solidFill>
              </a:rPr>
              <a:t>.</a:t>
            </a:r>
          </a:p>
          <a:p>
            <a:pPr marL="1257300" indent="-342900" algn="l">
              <a:buFont typeface="Arial" pitchFamily="34" charset="0"/>
              <a:buChar char="•"/>
            </a:pPr>
            <a:r>
              <a:rPr lang="en-US" sz="1600" b="1" u="sng" dirty="0">
                <a:solidFill>
                  <a:schemeClr val="accent4">
                    <a:lumMod val="75000"/>
                  </a:schemeClr>
                </a:solidFill>
              </a:rPr>
              <a:t>Wrote </a:t>
            </a:r>
            <a:r>
              <a:rPr lang="en-US" sz="1600" b="1" i="1" u="sng" dirty="0" smtClean="0">
                <a:solidFill>
                  <a:schemeClr val="accent4">
                    <a:lumMod val="75000"/>
                  </a:schemeClr>
                </a:solidFill>
              </a:rPr>
              <a:t>Antigone</a:t>
            </a:r>
            <a:r>
              <a:rPr lang="en-US" sz="1600" b="1" u="sng" dirty="0" smtClean="0">
                <a:solidFill>
                  <a:schemeClr val="accent4">
                    <a:lumMod val="75000"/>
                  </a:schemeClr>
                </a:solidFill>
              </a:rPr>
              <a:t> </a:t>
            </a:r>
            <a:r>
              <a:rPr lang="en-US" sz="1600" b="1" u="sng" dirty="0">
                <a:solidFill>
                  <a:schemeClr val="accent4">
                    <a:lumMod val="75000"/>
                  </a:schemeClr>
                </a:solidFill>
              </a:rPr>
              <a:t>and </a:t>
            </a:r>
            <a:r>
              <a:rPr lang="en-US" sz="1600" b="1" i="1" u="sng" dirty="0">
                <a:solidFill>
                  <a:schemeClr val="accent4">
                    <a:lumMod val="75000"/>
                  </a:schemeClr>
                </a:solidFill>
              </a:rPr>
              <a:t>Oedipus Rex, </a:t>
            </a:r>
            <a:r>
              <a:rPr lang="en-US" sz="1600" b="1" u="sng" dirty="0">
                <a:solidFill>
                  <a:schemeClr val="accent4">
                    <a:lumMod val="75000"/>
                  </a:schemeClr>
                </a:solidFill>
              </a:rPr>
              <a:t>which is the most famous of all Greek tragedies</a:t>
            </a:r>
          </a:p>
          <a:p>
            <a:pPr algn="l"/>
            <a:endParaRPr lang="en-US" dirty="0"/>
          </a:p>
          <a:p>
            <a:endParaRPr lang="en-US" dirty="0"/>
          </a:p>
        </p:txBody>
      </p:sp>
      <p:sp>
        <p:nvSpPr>
          <p:cNvPr id="3" name="Title 2"/>
          <p:cNvSpPr>
            <a:spLocks noGrp="1"/>
          </p:cNvSpPr>
          <p:nvPr>
            <p:ph type="title"/>
          </p:nvPr>
        </p:nvSpPr>
        <p:spPr/>
        <p:txBody>
          <a:bodyPr/>
          <a:lstStyle/>
          <a:p>
            <a:r>
              <a:rPr lang="en-US" dirty="0" smtClean="0"/>
              <a:t>II. Greek drama</a:t>
            </a:r>
            <a:endParaRPr lang="en-US" dirty="0"/>
          </a:p>
        </p:txBody>
      </p:sp>
    </p:spTree>
    <p:extLst>
      <p:ext uri="{BB962C8B-B14F-4D97-AF65-F5344CB8AC3E}">
        <p14:creationId xmlns:p14="http://schemas.microsoft.com/office/powerpoint/2010/main" val="36492557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85000" lnSpcReduction="20000"/>
          </a:bodyPr>
          <a:lstStyle/>
          <a:p>
            <a:pPr marL="457200" algn="l"/>
            <a:r>
              <a:rPr lang="en-US" dirty="0" smtClean="0"/>
              <a:t>4</a:t>
            </a:r>
            <a:r>
              <a:rPr lang="en-US" dirty="0"/>
              <a:t>. Aristophanes—</a:t>
            </a:r>
          </a:p>
          <a:p>
            <a:pPr marL="1257300" lvl="0" indent="-342900" algn="l">
              <a:buFont typeface="Arial" pitchFamily="34" charset="0"/>
              <a:buChar char="•"/>
            </a:pPr>
            <a:r>
              <a:rPr lang="en-US" b="1" u="sng" dirty="0" smtClean="0">
                <a:solidFill>
                  <a:schemeClr val="accent4">
                    <a:lumMod val="75000"/>
                  </a:schemeClr>
                </a:solidFill>
              </a:rPr>
              <a:t>Wrote comedy</a:t>
            </a:r>
            <a:endParaRPr lang="en-US" b="1" u="sng" dirty="0">
              <a:solidFill>
                <a:schemeClr val="accent4">
                  <a:lumMod val="75000"/>
                </a:schemeClr>
              </a:solidFill>
            </a:endParaRPr>
          </a:p>
          <a:p>
            <a:pPr marL="1257300" lvl="0" indent="-342900" algn="l">
              <a:buFont typeface="Arial" pitchFamily="34" charset="0"/>
              <a:buChar char="•"/>
            </a:pPr>
            <a:r>
              <a:rPr lang="en-US" b="1" u="sng" dirty="0">
                <a:solidFill>
                  <a:schemeClr val="accent4">
                    <a:lumMod val="75000"/>
                  </a:schemeClr>
                </a:solidFill>
              </a:rPr>
              <a:t>Wrote </a:t>
            </a:r>
            <a:r>
              <a:rPr lang="en-US" b="1" i="1" u="sng" dirty="0" smtClean="0">
                <a:solidFill>
                  <a:schemeClr val="accent4">
                    <a:lumMod val="75000"/>
                  </a:schemeClr>
                </a:solidFill>
              </a:rPr>
              <a:t>Clouds</a:t>
            </a:r>
            <a:r>
              <a:rPr lang="en-US" b="1" u="sng" dirty="0" smtClean="0">
                <a:solidFill>
                  <a:schemeClr val="accent4">
                    <a:lumMod val="75000"/>
                  </a:schemeClr>
                </a:solidFill>
              </a:rPr>
              <a:t>, </a:t>
            </a:r>
            <a:r>
              <a:rPr lang="en-US" b="1" i="1" u="sng" dirty="0" err="1">
                <a:solidFill>
                  <a:schemeClr val="accent4">
                    <a:lumMod val="75000"/>
                  </a:schemeClr>
                </a:solidFill>
              </a:rPr>
              <a:t>Lysistrata</a:t>
            </a:r>
            <a:r>
              <a:rPr lang="en-US" b="1" i="1" u="sng" dirty="0">
                <a:solidFill>
                  <a:schemeClr val="accent4">
                    <a:lumMod val="75000"/>
                  </a:schemeClr>
                </a:solidFill>
              </a:rPr>
              <a:t>, </a:t>
            </a:r>
            <a:r>
              <a:rPr lang="en-US" b="1" u="sng" dirty="0">
                <a:solidFill>
                  <a:schemeClr val="accent4">
                    <a:lumMod val="75000"/>
                  </a:schemeClr>
                </a:solidFill>
              </a:rPr>
              <a:t>and</a:t>
            </a:r>
            <a:r>
              <a:rPr lang="en-US" b="1" i="1" u="sng" dirty="0">
                <a:solidFill>
                  <a:schemeClr val="accent4">
                    <a:lumMod val="75000"/>
                  </a:schemeClr>
                </a:solidFill>
              </a:rPr>
              <a:t> </a:t>
            </a:r>
            <a:r>
              <a:rPr lang="en-US" b="1" i="1" u="sng" dirty="0" smtClean="0">
                <a:solidFill>
                  <a:schemeClr val="accent4">
                    <a:lumMod val="75000"/>
                  </a:schemeClr>
                </a:solidFill>
              </a:rPr>
              <a:t>Frogs.</a:t>
            </a:r>
            <a:r>
              <a:rPr lang="en-US" b="1" u="sng" dirty="0">
                <a:solidFill>
                  <a:schemeClr val="accent4">
                    <a:lumMod val="75000"/>
                  </a:schemeClr>
                </a:solidFill>
              </a:rPr>
              <a:t> </a:t>
            </a:r>
          </a:p>
          <a:p>
            <a:pPr lvl="0" algn="l"/>
            <a:r>
              <a:rPr lang="en-US" dirty="0" smtClean="0"/>
              <a:t>G. Theatre </a:t>
            </a:r>
            <a:r>
              <a:rPr lang="en-US" dirty="0"/>
              <a:t>architecture</a:t>
            </a:r>
            <a:r>
              <a:rPr lang="en-US" dirty="0" smtClean="0"/>
              <a:t>—</a:t>
            </a:r>
            <a:r>
              <a:rPr lang="en-US" dirty="0"/>
              <a:t>	</a:t>
            </a:r>
          </a:p>
          <a:p>
            <a:pPr marL="342900" lvl="0" indent="-342900" algn="l">
              <a:buFont typeface="Arial" pitchFamily="34" charset="0"/>
              <a:buChar char="•"/>
            </a:pPr>
            <a:r>
              <a:rPr lang="en-US" dirty="0"/>
              <a:t>Orchestra—Circular </a:t>
            </a:r>
            <a:r>
              <a:rPr lang="en-US" u="sng" dirty="0" smtClean="0"/>
              <a:t>dancing</a:t>
            </a:r>
            <a:r>
              <a:rPr lang="en-US" dirty="0" smtClean="0"/>
              <a:t> </a:t>
            </a:r>
            <a:r>
              <a:rPr lang="en-US" dirty="0"/>
              <a:t>area about </a:t>
            </a:r>
            <a:r>
              <a:rPr lang="en-US" b="1" u="sng" dirty="0">
                <a:solidFill>
                  <a:schemeClr val="accent4">
                    <a:lumMod val="75000"/>
                  </a:schemeClr>
                </a:solidFill>
              </a:rPr>
              <a:t>60-70 </a:t>
            </a:r>
            <a:r>
              <a:rPr lang="en-US" dirty="0"/>
              <a:t>feet in diameter.  Used by chorus.</a:t>
            </a:r>
          </a:p>
          <a:p>
            <a:pPr marL="342900" lvl="0" indent="-342900" algn="l">
              <a:buFont typeface="Arial" pitchFamily="34" charset="0"/>
              <a:buChar char="•"/>
            </a:pPr>
            <a:r>
              <a:rPr lang="en-US" dirty="0" err="1" smtClean="0"/>
              <a:t>Proskenium</a:t>
            </a:r>
            <a:r>
              <a:rPr lang="en-US" dirty="0" smtClean="0"/>
              <a:t>—A </a:t>
            </a:r>
            <a:r>
              <a:rPr lang="en-US" dirty="0"/>
              <a:t>slightly elevated </a:t>
            </a:r>
            <a:r>
              <a:rPr lang="en-US" b="1" u="sng" dirty="0">
                <a:solidFill>
                  <a:schemeClr val="accent4">
                    <a:lumMod val="75000"/>
                  </a:schemeClr>
                </a:solidFill>
              </a:rPr>
              <a:t>platform</a:t>
            </a:r>
            <a:r>
              <a:rPr lang="en-US" dirty="0"/>
              <a:t> that was backed by a structure with large doors used as scenery.  Stage</a:t>
            </a:r>
          </a:p>
          <a:p>
            <a:pPr marL="342900" lvl="0" indent="-342900" algn="l">
              <a:buFont typeface="Arial" pitchFamily="34" charset="0"/>
              <a:buChar char="•"/>
            </a:pPr>
            <a:r>
              <a:rPr lang="en-US" dirty="0" err="1"/>
              <a:t>Parodos</a:t>
            </a:r>
            <a:r>
              <a:rPr lang="en-US" dirty="0"/>
              <a:t>—An </a:t>
            </a:r>
            <a:r>
              <a:rPr lang="en-US" b="1" u="sng" dirty="0">
                <a:solidFill>
                  <a:schemeClr val="accent4">
                    <a:lumMod val="75000"/>
                  </a:schemeClr>
                </a:solidFill>
              </a:rPr>
              <a:t>entrance</a:t>
            </a:r>
            <a:r>
              <a:rPr lang="en-US" dirty="0"/>
              <a:t> used by the audience to reach the auditorium and the chorus to proceed to the orchestra.</a:t>
            </a:r>
          </a:p>
          <a:p>
            <a:pPr marL="342900" lvl="0" indent="-342900" algn="l">
              <a:buFont typeface="Arial" pitchFamily="34" charset="0"/>
              <a:buChar char="•"/>
            </a:pPr>
            <a:r>
              <a:rPr lang="en-US" dirty="0"/>
              <a:t>Skene—A </a:t>
            </a:r>
            <a:r>
              <a:rPr lang="en-US" b="1" u="sng" dirty="0">
                <a:solidFill>
                  <a:schemeClr val="accent4">
                    <a:lumMod val="75000"/>
                  </a:schemeClr>
                </a:solidFill>
              </a:rPr>
              <a:t>dressin</a:t>
            </a:r>
            <a:r>
              <a:rPr lang="en-US" dirty="0">
                <a:solidFill>
                  <a:schemeClr val="accent4">
                    <a:lumMod val="75000"/>
                  </a:schemeClr>
                </a:solidFill>
              </a:rPr>
              <a:t>g</a:t>
            </a:r>
            <a:r>
              <a:rPr lang="en-US" dirty="0"/>
              <a:t> area for the actors, originally outdoors behind the </a:t>
            </a:r>
            <a:r>
              <a:rPr lang="en-US" dirty="0" err="1" smtClean="0"/>
              <a:t>Proskenium</a:t>
            </a:r>
            <a:r>
              <a:rPr lang="en-US" dirty="0" smtClean="0"/>
              <a:t>.  </a:t>
            </a:r>
            <a:r>
              <a:rPr lang="en-US" dirty="0"/>
              <a:t>Where term </a:t>
            </a:r>
            <a:r>
              <a:rPr lang="en-US" b="1" u="sng" dirty="0">
                <a:solidFill>
                  <a:schemeClr val="accent4">
                    <a:lumMod val="75000"/>
                  </a:schemeClr>
                </a:solidFill>
              </a:rPr>
              <a:t>green room</a:t>
            </a:r>
            <a:r>
              <a:rPr lang="en-US" u="sng" dirty="0">
                <a:solidFill>
                  <a:schemeClr val="accent4">
                    <a:lumMod val="75000"/>
                  </a:schemeClr>
                </a:solidFill>
              </a:rPr>
              <a:t> </a:t>
            </a:r>
            <a:r>
              <a:rPr lang="en-US" dirty="0"/>
              <a:t>comes from.</a:t>
            </a:r>
          </a:p>
          <a:p>
            <a:pPr marL="342900" lvl="0" indent="-342900" algn="l">
              <a:buFont typeface="Arial" pitchFamily="34" charset="0"/>
              <a:buChar char="•"/>
            </a:pPr>
            <a:r>
              <a:rPr lang="en-US" dirty="0" err="1"/>
              <a:t>Thymele</a:t>
            </a:r>
            <a:r>
              <a:rPr lang="en-US" dirty="0"/>
              <a:t>—the </a:t>
            </a:r>
            <a:r>
              <a:rPr lang="en-US" b="1" u="sng" dirty="0">
                <a:solidFill>
                  <a:schemeClr val="accent4">
                    <a:lumMod val="75000"/>
                  </a:schemeClr>
                </a:solidFill>
              </a:rPr>
              <a:t>altar</a:t>
            </a:r>
            <a:r>
              <a:rPr lang="en-US" b="1" dirty="0"/>
              <a:t> </a:t>
            </a:r>
            <a:r>
              <a:rPr lang="en-US" dirty="0"/>
              <a:t>where sacrifices were made to </a:t>
            </a:r>
            <a:r>
              <a:rPr lang="en-US" b="1" u="sng" dirty="0">
                <a:solidFill>
                  <a:schemeClr val="accent4">
                    <a:lumMod val="75000"/>
                  </a:schemeClr>
                </a:solidFill>
              </a:rPr>
              <a:t>Dionysus</a:t>
            </a:r>
            <a:r>
              <a:rPr lang="en-US" dirty="0">
                <a:solidFill>
                  <a:schemeClr val="accent4">
                    <a:lumMod val="75000"/>
                  </a:schemeClr>
                </a:solidFill>
              </a:rPr>
              <a:t> </a:t>
            </a:r>
            <a:r>
              <a:rPr lang="en-US" dirty="0"/>
              <a:t>at the beginning of each performance.  In the center of the </a:t>
            </a:r>
            <a:r>
              <a:rPr lang="en-US" b="1" u="sng" dirty="0">
                <a:solidFill>
                  <a:schemeClr val="accent4">
                    <a:lumMod val="75000"/>
                  </a:schemeClr>
                </a:solidFill>
              </a:rPr>
              <a:t>Orchestra</a:t>
            </a:r>
            <a:r>
              <a:rPr lang="en-US" dirty="0"/>
              <a:t>.</a:t>
            </a:r>
          </a:p>
          <a:p>
            <a:pPr marL="342900" lvl="0" indent="-342900" algn="l">
              <a:buFont typeface="Arial" pitchFamily="34" charset="0"/>
              <a:buChar char="•"/>
            </a:pPr>
            <a:r>
              <a:rPr lang="en-US" dirty="0" err="1"/>
              <a:t>Theatron</a:t>
            </a:r>
            <a:r>
              <a:rPr lang="en-US" dirty="0"/>
              <a:t>—Seats were bowl shaped and built at a steep slant upward.  </a:t>
            </a:r>
            <a:r>
              <a:rPr lang="en-US" dirty="0" err="1"/>
              <a:t>Theatron</a:t>
            </a:r>
            <a:r>
              <a:rPr lang="en-US" dirty="0"/>
              <a:t> seated approximately </a:t>
            </a:r>
            <a:r>
              <a:rPr lang="en-US" b="1" u="sng" dirty="0">
                <a:solidFill>
                  <a:schemeClr val="accent4">
                    <a:lumMod val="75000"/>
                  </a:schemeClr>
                </a:solidFill>
              </a:rPr>
              <a:t>15,000 </a:t>
            </a:r>
            <a:r>
              <a:rPr lang="en-US" dirty="0"/>
              <a:t>people!</a:t>
            </a:r>
          </a:p>
          <a:p>
            <a:pPr algn="l"/>
            <a:endParaRPr lang="en-US" dirty="0"/>
          </a:p>
        </p:txBody>
      </p:sp>
      <p:sp>
        <p:nvSpPr>
          <p:cNvPr id="3" name="Title 2"/>
          <p:cNvSpPr>
            <a:spLocks noGrp="1"/>
          </p:cNvSpPr>
          <p:nvPr>
            <p:ph type="title"/>
          </p:nvPr>
        </p:nvSpPr>
        <p:spPr/>
        <p:txBody>
          <a:bodyPr/>
          <a:lstStyle/>
          <a:p>
            <a:r>
              <a:rPr lang="en-US" dirty="0" smtClean="0"/>
              <a:t>II. Greek Drama</a:t>
            </a:r>
            <a:endParaRPr lang="en-US" dirty="0"/>
          </a:p>
        </p:txBody>
      </p:sp>
    </p:spTree>
    <p:extLst>
      <p:ext uri="{BB962C8B-B14F-4D97-AF65-F5344CB8AC3E}">
        <p14:creationId xmlns:p14="http://schemas.microsoft.com/office/powerpoint/2010/main" val="9418656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tretch>
            <a:fillRect/>
          </a:stretch>
        </p:blipFill>
        <p:spPr bwMode="auto">
          <a:xfrm>
            <a:off x="1143736" y="1596320"/>
            <a:ext cx="6866154" cy="5097462"/>
          </a:xfrm>
          <a:prstGeom prst="rect">
            <a:avLst/>
          </a:prstGeom>
          <a:noFill/>
          <a:ln>
            <a:noFill/>
          </a:ln>
          <a:effectLst>
            <a:glow rad="228600">
              <a:schemeClr val="accent4">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a:spLocks noGrp="1"/>
          </p:cNvSpPr>
          <p:nvPr>
            <p:ph type="title"/>
          </p:nvPr>
        </p:nvSpPr>
        <p:spPr/>
        <p:txBody>
          <a:bodyPr/>
          <a:lstStyle/>
          <a:p>
            <a:r>
              <a:rPr lang="en-US" dirty="0"/>
              <a:t>II. Greek Drama</a:t>
            </a:r>
          </a:p>
        </p:txBody>
      </p:sp>
      <p:cxnSp>
        <p:nvCxnSpPr>
          <p:cNvPr id="3" name="Straight Arrow Connector 2"/>
          <p:cNvCxnSpPr/>
          <p:nvPr/>
        </p:nvCxnSpPr>
        <p:spPr>
          <a:xfrm>
            <a:off x="838200" y="4114800"/>
            <a:ext cx="1676400" cy="1752600"/>
          </a:xfrm>
          <a:prstGeom prst="straightConnector1">
            <a:avLst/>
          </a:prstGeom>
          <a:ln>
            <a:solidFill>
              <a:srgbClr val="00B0F0"/>
            </a:solidFill>
            <a:tailEnd type="arrow"/>
          </a:ln>
          <a:effectLst>
            <a:glow rad="1397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28600" y="3810000"/>
            <a:ext cx="838200" cy="461665"/>
          </a:xfrm>
          <a:prstGeom prst="rect">
            <a:avLst/>
          </a:prstGeom>
          <a:noFill/>
        </p:spPr>
        <p:txBody>
          <a:bodyPr wrap="square" rtlCol="0">
            <a:spAutoFit/>
          </a:bodyPr>
          <a:lstStyle/>
          <a:p>
            <a:r>
              <a:rPr lang="en-US" sz="1200" dirty="0" smtClean="0"/>
              <a:t>D. Orchestra</a:t>
            </a:r>
            <a:endParaRPr lang="en-US" sz="1200" dirty="0"/>
          </a:p>
        </p:txBody>
      </p:sp>
      <p:cxnSp>
        <p:nvCxnSpPr>
          <p:cNvPr id="10" name="Straight Arrow Connector 9"/>
          <p:cNvCxnSpPr/>
          <p:nvPr/>
        </p:nvCxnSpPr>
        <p:spPr>
          <a:xfrm flipH="1">
            <a:off x="7239000" y="3505200"/>
            <a:ext cx="1600200" cy="304800"/>
          </a:xfrm>
          <a:prstGeom prst="straightConnector1">
            <a:avLst/>
          </a:prstGeom>
          <a:ln>
            <a:solidFill>
              <a:srgbClr val="00B0F0"/>
            </a:solidFill>
            <a:tailEnd type="arrow"/>
          </a:ln>
          <a:effectLst>
            <a:glow rad="2286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001000" y="3300214"/>
            <a:ext cx="1057212" cy="276999"/>
          </a:xfrm>
          <a:prstGeom prst="rect">
            <a:avLst/>
          </a:prstGeom>
          <a:noFill/>
        </p:spPr>
        <p:txBody>
          <a:bodyPr wrap="none" rtlCol="0">
            <a:spAutoFit/>
          </a:bodyPr>
          <a:lstStyle/>
          <a:p>
            <a:r>
              <a:rPr lang="en-US" sz="1200" dirty="0" smtClean="0"/>
              <a:t>B. </a:t>
            </a:r>
            <a:r>
              <a:rPr lang="en-US" sz="1200" dirty="0" err="1" smtClean="0"/>
              <a:t>Proskenium</a:t>
            </a:r>
            <a:endParaRPr lang="en-US" sz="1200" dirty="0"/>
          </a:p>
        </p:txBody>
      </p:sp>
      <p:cxnSp>
        <p:nvCxnSpPr>
          <p:cNvPr id="13" name="Straight Arrow Connector 12"/>
          <p:cNvCxnSpPr/>
          <p:nvPr/>
        </p:nvCxnSpPr>
        <p:spPr>
          <a:xfrm>
            <a:off x="647700" y="5943600"/>
            <a:ext cx="3238500" cy="76200"/>
          </a:xfrm>
          <a:prstGeom prst="straightConnector1">
            <a:avLst/>
          </a:prstGeom>
          <a:ln>
            <a:solidFill>
              <a:srgbClr val="3399FF"/>
            </a:solidFill>
            <a:tailEnd type="arrow"/>
          </a:ln>
          <a:effectLst>
            <a:glow rad="2286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47700" y="1066800"/>
            <a:ext cx="1333500" cy="276999"/>
          </a:xfrm>
          <a:prstGeom prst="rect">
            <a:avLst/>
          </a:prstGeom>
          <a:noFill/>
        </p:spPr>
        <p:txBody>
          <a:bodyPr wrap="square" rtlCol="0">
            <a:spAutoFit/>
          </a:bodyPr>
          <a:lstStyle/>
          <a:p>
            <a:r>
              <a:rPr lang="en-US" sz="1200" dirty="0" smtClean="0"/>
              <a:t>A. Greek Theatre</a:t>
            </a:r>
            <a:endParaRPr lang="en-US" sz="1200" dirty="0"/>
          </a:p>
        </p:txBody>
      </p:sp>
      <p:cxnSp>
        <p:nvCxnSpPr>
          <p:cNvPr id="16" name="Straight Arrow Connector 15"/>
          <p:cNvCxnSpPr/>
          <p:nvPr/>
        </p:nvCxnSpPr>
        <p:spPr>
          <a:xfrm>
            <a:off x="1828800" y="1343799"/>
            <a:ext cx="1828800" cy="866001"/>
          </a:xfrm>
          <a:prstGeom prst="straightConnector1">
            <a:avLst/>
          </a:prstGeom>
          <a:ln>
            <a:solidFill>
              <a:srgbClr val="3399FF"/>
            </a:solidFill>
            <a:tailEnd type="arrow"/>
          </a:ln>
          <a:effectLst>
            <a:glow rad="2286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04800" y="5715000"/>
            <a:ext cx="762000" cy="461665"/>
          </a:xfrm>
          <a:prstGeom prst="rect">
            <a:avLst/>
          </a:prstGeom>
          <a:noFill/>
        </p:spPr>
        <p:txBody>
          <a:bodyPr wrap="square" rtlCol="0">
            <a:spAutoFit/>
          </a:bodyPr>
          <a:lstStyle/>
          <a:p>
            <a:r>
              <a:rPr lang="en-US" sz="1200" dirty="0" smtClean="0"/>
              <a:t>C. </a:t>
            </a:r>
            <a:r>
              <a:rPr lang="en-US" sz="1200" dirty="0" err="1" smtClean="0"/>
              <a:t>Thymele</a:t>
            </a:r>
            <a:endParaRPr lang="en-US" sz="1200" dirty="0"/>
          </a:p>
        </p:txBody>
      </p:sp>
      <p:cxnSp>
        <p:nvCxnSpPr>
          <p:cNvPr id="21" name="Straight Arrow Connector 20"/>
          <p:cNvCxnSpPr/>
          <p:nvPr/>
        </p:nvCxnSpPr>
        <p:spPr>
          <a:xfrm>
            <a:off x="685800" y="2514600"/>
            <a:ext cx="2895600" cy="304800"/>
          </a:xfrm>
          <a:prstGeom prst="straightConnector1">
            <a:avLst/>
          </a:prstGeom>
          <a:ln>
            <a:solidFill>
              <a:srgbClr val="3399FF"/>
            </a:solidFill>
            <a:tailEnd type="arrow"/>
          </a:ln>
          <a:effectLst>
            <a:glow rad="2286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57200" y="2286000"/>
            <a:ext cx="857250" cy="276999"/>
          </a:xfrm>
          <a:prstGeom prst="rect">
            <a:avLst/>
          </a:prstGeom>
          <a:noFill/>
        </p:spPr>
        <p:txBody>
          <a:bodyPr wrap="square" rtlCol="0">
            <a:spAutoFit/>
          </a:bodyPr>
          <a:lstStyle/>
          <a:p>
            <a:r>
              <a:rPr lang="en-US" sz="1200" dirty="0" smtClean="0"/>
              <a:t>E. </a:t>
            </a:r>
            <a:r>
              <a:rPr lang="en-US" sz="1200" dirty="0" err="1" smtClean="0"/>
              <a:t>Skene</a:t>
            </a:r>
            <a:endParaRPr lang="en-US" sz="1200" dirty="0"/>
          </a:p>
        </p:txBody>
      </p:sp>
      <p:cxnSp>
        <p:nvCxnSpPr>
          <p:cNvPr id="24" name="Straight Arrow Connector 23"/>
          <p:cNvCxnSpPr/>
          <p:nvPr/>
        </p:nvCxnSpPr>
        <p:spPr>
          <a:xfrm flipH="1">
            <a:off x="7010400" y="5486400"/>
            <a:ext cx="1828800" cy="914400"/>
          </a:xfrm>
          <a:prstGeom prst="straightConnector1">
            <a:avLst/>
          </a:prstGeom>
          <a:ln>
            <a:solidFill>
              <a:srgbClr val="3399FF"/>
            </a:solidFill>
            <a:tailEnd type="arrow"/>
          </a:ln>
          <a:effectLst>
            <a:glow rad="2286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8153400" y="5181600"/>
            <a:ext cx="762000" cy="461665"/>
          </a:xfrm>
          <a:prstGeom prst="rect">
            <a:avLst/>
          </a:prstGeom>
          <a:noFill/>
        </p:spPr>
        <p:txBody>
          <a:bodyPr wrap="square" rtlCol="0">
            <a:spAutoFit/>
          </a:bodyPr>
          <a:lstStyle/>
          <a:p>
            <a:r>
              <a:rPr lang="en-US" sz="1200" dirty="0" smtClean="0"/>
              <a:t>F. </a:t>
            </a:r>
            <a:r>
              <a:rPr lang="en-US" sz="1200" dirty="0" err="1" smtClean="0"/>
              <a:t>Parados</a:t>
            </a:r>
            <a:endParaRPr lang="en-US" sz="1200" dirty="0"/>
          </a:p>
        </p:txBody>
      </p:sp>
      <p:cxnSp>
        <p:nvCxnSpPr>
          <p:cNvPr id="27" name="Straight Arrow Connector 26"/>
          <p:cNvCxnSpPr/>
          <p:nvPr/>
        </p:nvCxnSpPr>
        <p:spPr>
          <a:xfrm>
            <a:off x="276225" y="3270627"/>
            <a:ext cx="1219200" cy="535632"/>
          </a:xfrm>
          <a:prstGeom prst="straightConnector1">
            <a:avLst/>
          </a:prstGeom>
          <a:ln>
            <a:solidFill>
              <a:srgbClr val="3399FF"/>
            </a:solidFill>
            <a:tailEnd type="arrow"/>
          </a:ln>
          <a:effectLst>
            <a:glow rad="2286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6201" y="2819400"/>
            <a:ext cx="809624" cy="461665"/>
          </a:xfrm>
          <a:prstGeom prst="rect">
            <a:avLst/>
          </a:prstGeom>
          <a:noFill/>
        </p:spPr>
        <p:txBody>
          <a:bodyPr wrap="square" rtlCol="0">
            <a:spAutoFit/>
          </a:bodyPr>
          <a:lstStyle/>
          <a:p>
            <a:r>
              <a:rPr lang="en-US" sz="1200" dirty="0" smtClean="0"/>
              <a:t>G. </a:t>
            </a:r>
            <a:r>
              <a:rPr lang="en-US" sz="1200" dirty="0" err="1" smtClean="0"/>
              <a:t>Theatron</a:t>
            </a:r>
            <a:endParaRPr lang="en-US" sz="1200" dirty="0"/>
          </a:p>
        </p:txBody>
      </p:sp>
    </p:spTree>
    <p:extLst>
      <p:ext uri="{BB962C8B-B14F-4D97-AF65-F5344CB8AC3E}">
        <p14:creationId xmlns:p14="http://schemas.microsoft.com/office/powerpoint/2010/main" val="326745604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emplate>
  <TotalTime>7021</TotalTime>
  <Words>3610</Words>
  <Application>Microsoft Office PowerPoint</Application>
  <PresentationFormat>On-screen Show (4:3)</PresentationFormat>
  <Paragraphs>319</Paragraphs>
  <Slides>51</Slides>
  <Notes>2</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BlackTie</vt:lpstr>
      <vt:lpstr>Theatre History</vt:lpstr>
      <vt:lpstr>Origins</vt:lpstr>
      <vt:lpstr>I. Origins</vt:lpstr>
      <vt:lpstr>I. Origins</vt:lpstr>
      <vt:lpstr>II. Greek drama</vt:lpstr>
      <vt:lpstr>II. Greek drama </vt:lpstr>
      <vt:lpstr>II. Greek drama</vt:lpstr>
      <vt:lpstr>II. Greek Drama</vt:lpstr>
      <vt:lpstr>II. Greek Drama</vt:lpstr>
      <vt:lpstr>II. Greek Drama</vt:lpstr>
      <vt:lpstr>III. Medieval Drama</vt:lpstr>
      <vt:lpstr>III. Medieval Drama</vt:lpstr>
      <vt:lpstr>III. Medieval Drama</vt:lpstr>
      <vt:lpstr>III. Medieval Drama</vt:lpstr>
      <vt:lpstr>iii. Medieval drama</vt:lpstr>
      <vt:lpstr>IV. Theatre of the Renaissance and Elizabethan era</vt:lpstr>
      <vt:lpstr>IV. Renaissance and Elizabethan</vt:lpstr>
      <vt:lpstr>IV. Renaissance and Elizabethan</vt:lpstr>
      <vt:lpstr>IV. Renaissance and Elizabethan</vt:lpstr>
      <vt:lpstr>IV. Renaissance and Elizabethan</vt:lpstr>
      <vt:lpstr>IV. Renaissance and Elizabethan</vt:lpstr>
      <vt:lpstr>IV. Renaissance and Elizabethan</vt:lpstr>
      <vt:lpstr>IV. Renaissance and Elizabethan</vt:lpstr>
      <vt:lpstr>IV. Renaissance and Elizabethan</vt:lpstr>
      <vt:lpstr>IV. Renaissance and Elizabethan</vt:lpstr>
      <vt:lpstr>v. Restoration</vt:lpstr>
      <vt:lpstr>V. restoration</vt:lpstr>
      <vt:lpstr>v. Restoration</vt:lpstr>
      <vt:lpstr>PowerPoint Presentation</vt:lpstr>
      <vt:lpstr>Vi. Theatre of the Romantic PEriod</vt:lpstr>
      <vt:lpstr>VI. Romantic period</vt:lpstr>
      <vt:lpstr>vi. Romantic</vt:lpstr>
      <vt:lpstr>vii. Birth of Modern Theatre: Realism and Naturalism </vt:lpstr>
      <vt:lpstr>VII. Modern Theatre</vt:lpstr>
      <vt:lpstr>vii. Modern theatre</vt:lpstr>
      <vt:lpstr>vii. Modern theatre</vt:lpstr>
      <vt:lpstr>vii. Modern theatre</vt:lpstr>
      <vt:lpstr>VII. Modern theatre</vt:lpstr>
      <vt:lpstr>VIII. Theatre of Non-Realism </vt:lpstr>
      <vt:lpstr>VIII. Theatre of Non-Realism</vt:lpstr>
      <vt:lpstr>VIII. Theatre of Non-Realism</vt:lpstr>
      <vt:lpstr>VIII. Theatre of Non-Realism</vt:lpstr>
      <vt:lpstr>ix. Post-Modern Theatre </vt:lpstr>
      <vt:lpstr>ix. Post-Modern Theatre </vt:lpstr>
      <vt:lpstr>ix. Post-Modern Theatre </vt:lpstr>
      <vt:lpstr>ix. Post-Modern Theatre </vt:lpstr>
      <vt:lpstr>MUSICAL THEATRE </vt:lpstr>
      <vt:lpstr>ix. Post-Modern Theatre </vt:lpstr>
      <vt:lpstr>ix. Post-Modern Theatre </vt:lpstr>
      <vt:lpstr>ix. Post-Modern Theatre </vt:lpstr>
      <vt:lpstr>ix. Post-Modern Theatre </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Theatre History</dc:title>
  <dc:creator>Katy</dc:creator>
  <cp:lastModifiedBy>.</cp:lastModifiedBy>
  <cp:revision>83</cp:revision>
  <dcterms:created xsi:type="dcterms:W3CDTF">2011-01-02T23:53:36Z</dcterms:created>
  <dcterms:modified xsi:type="dcterms:W3CDTF">2016-11-08T17:15:53Z</dcterms:modified>
</cp:coreProperties>
</file>