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4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B71D6-2306-44B7-8CF4-AA90679A4F4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B71D6-2306-44B7-8CF4-AA90679A4F4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B71D6-2306-44B7-8CF4-AA90679A4F4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BB71D6-2306-44B7-8CF4-AA90679A4F4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8BB71D6-2306-44B7-8CF4-AA90679A4F4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BB71D6-2306-44B7-8CF4-AA90679A4F4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44362-1366-4618-8F3F-C373D649904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BB71D6-2306-44B7-8CF4-AA90679A4F40}"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BB71D6-2306-44B7-8CF4-AA90679A4F40}"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B71D6-2306-44B7-8CF4-AA90679A4F4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8BB71D6-2306-44B7-8CF4-AA90679A4F40}" type="datetimeFigureOut">
              <a:rPr lang="en-US" smtClean="0"/>
              <a:t>2/20/2015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ED44362-1366-4618-8F3F-C373D64990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B71D6-2306-44B7-8CF4-AA90679A4F4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44362-1366-4618-8F3F-C373D64990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8BB71D6-2306-44B7-8CF4-AA90679A4F40}" type="datetimeFigureOut">
              <a:rPr lang="en-US" smtClean="0"/>
              <a:t>2/20/2015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ED44362-1366-4618-8F3F-C373D64990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Improvisation Notes: III</a:t>
            </a:r>
            <a:endParaRPr lang="en-US" dirty="0"/>
          </a:p>
        </p:txBody>
      </p:sp>
      <p:sp>
        <p:nvSpPr>
          <p:cNvPr id="3" name="Subtitle 2"/>
          <p:cNvSpPr>
            <a:spLocks noGrp="1"/>
          </p:cNvSpPr>
          <p:nvPr>
            <p:ph type="subTitle" idx="1"/>
          </p:nvPr>
        </p:nvSpPr>
        <p:spPr/>
        <p:txBody>
          <a:bodyPr/>
          <a:lstStyle/>
          <a:p>
            <a:r>
              <a:rPr lang="en-US" dirty="0" smtClean="0"/>
              <a:t>TERMS OF THE TRADE</a:t>
            </a:r>
            <a:endParaRPr lang="en-US" dirty="0"/>
          </a:p>
        </p:txBody>
      </p:sp>
    </p:spTree>
    <p:extLst>
      <p:ext uri="{BB962C8B-B14F-4D97-AF65-F5344CB8AC3E}">
        <p14:creationId xmlns:p14="http://schemas.microsoft.com/office/powerpoint/2010/main" val="162065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“Improvisation is like steering a car by looking through the rear view mirror.  You don’t know where you’re going, you can only see where you’ve been.” Keith </a:t>
            </a:r>
            <a:r>
              <a:rPr lang="en-US" sz="1800" dirty="0" err="1"/>
              <a:t>Johnstone</a:t>
            </a:r>
            <a:r>
              <a:rPr lang="en-US" sz="1800" dirty="0"/>
              <a:t>, British Director</a:t>
            </a:r>
            <a:br>
              <a:rPr lang="en-US" sz="1800" dirty="0"/>
            </a:br>
            <a:endParaRPr lang="en-US" sz="1800" dirty="0"/>
          </a:p>
        </p:txBody>
      </p:sp>
      <p:sp>
        <p:nvSpPr>
          <p:cNvPr id="3" name="Content Placeholder 2"/>
          <p:cNvSpPr>
            <a:spLocks noGrp="1"/>
          </p:cNvSpPr>
          <p:nvPr>
            <p:ph idx="1"/>
          </p:nvPr>
        </p:nvSpPr>
        <p:spPr>
          <a:xfrm>
            <a:off x="822960" y="1100628"/>
            <a:ext cx="7482840" cy="3928572"/>
          </a:xfrm>
        </p:spPr>
        <p:txBody>
          <a:bodyPr>
            <a:normAutofit/>
          </a:bodyPr>
          <a:lstStyle/>
          <a:p>
            <a:r>
              <a:rPr lang="en-US" u="sng" dirty="0"/>
              <a:t>OFFER: </a:t>
            </a:r>
            <a:r>
              <a:rPr lang="en-US" dirty="0"/>
              <a:t> </a:t>
            </a:r>
          </a:p>
          <a:p>
            <a:r>
              <a:rPr lang="en-US" dirty="0"/>
              <a:t> </a:t>
            </a:r>
            <a:r>
              <a:rPr lang="en-US" dirty="0" smtClean="0"/>
              <a:t>Any </a:t>
            </a:r>
            <a:r>
              <a:rPr lang="en-US" dirty="0"/>
              <a:t>idea an actor or player brings to a scene.</a:t>
            </a:r>
          </a:p>
          <a:p>
            <a:r>
              <a:rPr lang="en-US" dirty="0"/>
              <a:t> </a:t>
            </a:r>
            <a:r>
              <a:rPr lang="en-US" u="sng" dirty="0" smtClean="0"/>
              <a:t>ACCEPTING</a:t>
            </a:r>
            <a:r>
              <a:rPr lang="en-US" u="sng" dirty="0"/>
              <a:t>:</a:t>
            </a:r>
            <a:endParaRPr lang="en-US" dirty="0"/>
          </a:p>
          <a:p>
            <a:r>
              <a:rPr lang="en-US" dirty="0"/>
              <a:t> </a:t>
            </a:r>
            <a:r>
              <a:rPr lang="en-US" dirty="0" smtClean="0"/>
              <a:t>Saying </a:t>
            </a:r>
            <a:r>
              <a:rPr lang="en-US" dirty="0"/>
              <a:t>yes to whatever is offered on stage, no matter how inconceivable you </a:t>
            </a:r>
            <a:r>
              <a:rPr lang="en-US" dirty="0" smtClean="0"/>
              <a:t>might think </a:t>
            </a:r>
            <a:r>
              <a:rPr lang="en-US" dirty="0"/>
              <a:t>it is.  Also furthering the scene with an offer.</a:t>
            </a:r>
          </a:p>
          <a:p>
            <a:pPr lvl="0"/>
            <a:r>
              <a:rPr lang="en-US" dirty="0" smtClean="0"/>
              <a:t>	 </a:t>
            </a:r>
            <a:r>
              <a:rPr lang="en-US" dirty="0"/>
              <a:t>Example.   “So here we are in Spain, sis.”</a:t>
            </a:r>
          </a:p>
          <a:p>
            <a:pPr lvl="0"/>
            <a:r>
              <a:rPr lang="en-US" dirty="0" smtClean="0"/>
              <a:t>	Acceptance </a:t>
            </a:r>
            <a:r>
              <a:rPr lang="en-US" dirty="0"/>
              <a:t>“Yes, my favorite country.  Uh, oh, watch out for that bull</a:t>
            </a:r>
            <a:r>
              <a:rPr lang="en-US" dirty="0" smtClean="0"/>
              <a:t>.”</a:t>
            </a:r>
          </a:p>
          <a:p>
            <a:r>
              <a:rPr lang="en-US" dirty="0"/>
              <a:t>	</a:t>
            </a:r>
            <a:r>
              <a:rPr lang="en-US" dirty="0" smtClean="0"/>
              <a:t>	</a:t>
            </a:r>
            <a:r>
              <a:rPr lang="en-US" u="sng" dirty="0" smtClean="0"/>
              <a:t>Implied </a:t>
            </a:r>
            <a:r>
              <a:rPr lang="en-US" u="sng" dirty="0"/>
              <a:t>meaning:</a:t>
            </a:r>
            <a:endParaRPr lang="en-US" dirty="0"/>
          </a:p>
          <a:p>
            <a:r>
              <a:rPr lang="en-US" dirty="0" smtClean="0"/>
              <a:t>			</a:t>
            </a:r>
            <a:r>
              <a:rPr lang="en-US" i="1" u="sng" dirty="0" smtClean="0"/>
              <a:t>Yes</a:t>
            </a:r>
            <a:r>
              <a:rPr lang="en-US" i="1" u="sng" dirty="0"/>
              <a:t>, and</a:t>
            </a:r>
            <a:endParaRPr lang="en-US" i="1" dirty="0"/>
          </a:p>
          <a:p>
            <a:r>
              <a:rPr lang="en-US" u="sng" dirty="0"/>
              <a:t>Our goal in every line given on stage is to agree and further.  There is no time for argument, or hesitation.  If it doesn’t move the scene forward, DO OR SAY SOMETHING THAT DOES!</a:t>
            </a:r>
            <a:endParaRPr lang="en-US" dirty="0"/>
          </a:p>
          <a:p>
            <a:pPr lvl="0"/>
            <a:endParaRPr lang="en-US" dirty="0" smtClean="0"/>
          </a:p>
          <a:p>
            <a:pPr lvl="0"/>
            <a:endParaRPr lang="en-US" dirty="0"/>
          </a:p>
          <a:p>
            <a:endParaRPr lang="en-US" dirty="0"/>
          </a:p>
          <a:p>
            <a:endParaRPr lang="en-US" dirty="0"/>
          </a:p>
        </p:txBody>
      </p:sp>
    </p:spTree>
    <p:extLst>
      <p:ext uri="{BB962C8B-B14F-4D97-AF65-F5344CB8AC3E}">
        <p14:creationId xmlns:p14="http://schemas.microsoft.com/office/powerpoint/2010/main" val="10136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IN IMPROVISATION</a:t>
            </a:r>
            <a:endParaRPr lang="en-US" dirty="0"/>
          </a:p>
        </p:txBody>
      </p:sp>
      <p:sp>
        <p:nvSpPr>
          <p:cNvPr id="3" name="Content Placeholder 2"/>
          <p:cNvSpPr>
            <a:spLocks noGrp="1"/>
          </p:cNvSpPr>
          <p:nvPr>
            <p:ph idx="1"/>
          </p:nvPr>
        </p:nvSpPr>
        <p:spPr>
          <a:xfrm>
            <a:off x="762000" y="914400"/>
            <a:ext cx="7620000" cy="4114800"/>
          </a:xfrm>
        </p:spPr>
        <p:txBody>
          <a:bodyPr>
            <a:normAutofit fontScale="92500" lnSpcReduction="10000"/>
          </a:bodyPr>
          <a:lstStyle/>
          <a:p>
            <a:r>
              <a:rPr lang="en-US" u="sng" dirty="0"/>
              <a:t>BLOCKING</a:t>
            </a:r>
            <a:r>
              <a:rPr lang="en-US" dirty="0"/>
              <a:t>:</a:t>
            </a:r>
          </a:p>
          <a:p>
            <a:r>
              <a:rPr lang="en-US" dirty="0"/>
              <a:t> </a:t>
            </a:r>
            <a:r>
              <a:rPr lang="en-US" dirty="0" smtClean="0"/>
              <a:t>Saying </a:t>
            </a:r>
            <a:r>
              <a:rPr lang="en-US" dirty="0"/>
              <a:t>no to whatever is offered on stage because you think you have a better idea.</a:t>
            </a:r>
          </a:p>
          <a:p>
            <a:r>
              <a:rPr lang="en-US" dirty="0"/>
              <a:t> </a:t>
            </a:r>
          </a:p>
          <a:p>
            <a:pPr lvl="0"/>
            <a:r>
              <a:rPr lang="en-US" dirty="0"/>
              <a:t>Example.  “So, here we are in Spain, sis.” Answer: “ “This is Northglenn!”</a:t>
            </a:r>
          </a:p>
          <a:p>
            <a:r>
              <a:rPr lang="en-US" dirty="0"/>
              <a:t> </a:t>
            </a:r>
            <a:r>
              <a:rPr lang="en-US" dirty="0" smtClean="0"/>
              <a:t>	</a:t>
            </a:r>
            <a:r>
              <a:rPr lang="en-US" u="sng" dirty="0" smtClean="0"/>
              <a:t>Implied </a:t>
            </a:r>
            <a:r>
              <a:rPr lang="en-US" u="sng" dirty="0"/>
              <a:t>meaning:</a:t>
            </a:r>
            <a:endParaRPr lang="en-US" dirty="0"/>
          </a:p>
          <a:p>
            <a:r>
              <a:rPr lang="en-US" dirty="0"/>
              <a:t>	</a:t>
            </a:r>
            <a:r>
              <a:rPr lang="en-US" u="sng" dirty="0" smtClean="0"/>
              <a:t>No</a:t>
            </a:r>
            <a:r>
              <a:rPr lang="en-US" u="sng" dirty="0"/>
              <a:t>, I have a better idea than you!</a:t>
            </a:r>
            <a:endParaRPr lang="en-US" dirty="0"/>
          </a:p>
          <a:p>
            <a:r>
              <a:rPr lang="en-US" dirty="0"/>
              <a:t> </a:t>
            </a:r>
            <a:endParaRPr lang="en-US" dirty="0" smtClean="0"/>
          </a:p>
          <a:p>
            <a:r>
              <a:rPr lang="en-US" u="sng" dirty="0" smtClean="0"/>
              <a:t>GAGGING</a:t>
            </a:r>
            <a:r>
              <a:rPr lang="en-US" dirty="0"/>
              <a:t>:</a:t>
            </a:r>
          </a:p>
          <a:p>
            <a:r>
              <a:rPr lang="en-US" dirty="0"/>
              <a:t> </a:t>
            </a:r>
            <a:r>
              <a:rPr lang="en-US" dirty="0" smtClean="0"/>
              <a:t>Responding </a:t>
            </a:r>
            <a:r>
              <a:rPr lang="en-US" dirty="0"/>
              <a:t>with something that makes no sense with the offer that was given, in order to get a cheap laugh.</a:t>
            </a:r>
          </a:p>
          <a:p>
            <a:pPr lvl="0"/>
            <a:r>
              <a:rPr lang="en-US" dirty="0"/>
              <a:t>Example. “ So, here we are in Spain, sis.” Answer: “ You’re smelly.”</a:t>
            </a:r>
          </a:p>
          <a:p>
            <a:r>
              <a:rPr lang="en-US" dirty="0"/>
              <a:t> </a:t>
            </a:r>
            <a:r>
              <a:rPr lang="en-US" dirty="0" smtClean="0"/>
              <a:t>	</a:t>
            </a:r>
            <a:r>
              <a:rPr lang="en-US" u="sng" dirty="0" smtClean="0"/>
              <a:t>Implied </a:t>
            </a:r>
            <a:r>
              <a:rPr lang="en-US" u="sng" dirty="0"/>
              <a:t>meaning:</a:t>
            </a:r>
            <a:endParaRPr lang="en-US" dirty="0"/>
          </a:p>
          <a:p>
            <a:r>
              <a:rPr lang="en-US" dirty="0" smtClean="0"/>
              <a:t>	</a:t>
            </a:r>
            <a:r>
              <a:rPr lang="en-US" u="sng" dirty="0" smtClean="0"/>
              <a:t>Who </a:t>
            </a:r>
            <a:r>
              <a:rPr lang="en-US" u="sng" dirty="0"/>
              <a:t>cares what you said, but aren’t I funny?</a:t>
            </a:r>
            <a:endParaRPr lang="en-US" dirty="0"/>
          </a:p>
          <a:p>
            <a:pPr marL="0" indent="0"/>
            <a:endParaRPr lang="en-US" dirty="0"/>
          </a:p>
          <a:p>
            <a:endParaRPr lang="en-US" dirty="0"/>
          </a:p>
          <a:p>
            <a:endParaRPr lang="en-US" dirty="0"/>
          </a:p>
        </p:txBody>
      </p:sp>
    </p:spTree>
    <p:extLst>
      <p:ext uri="{BB962C8B-B14F-4D97-AF65-F5344CB8AC3E}">
        <p14:creationId xmlns:p14="http://schemas.microsoft.com/office/powerpoint/2010/main" val="81966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7734300" cy="4223277"/>
          </a:xfrm>
        </p:spPr>
        <p:txBody>
          <a:bodyPr>
            <a:normAutofit fontScale="92500" lnSpcReduction="20000"/>
          </a:bodyPr>
          <a:lstStyle/>
          <a:p>
            <a:r>
              <a:rPr lang="en-US" u="sng" dirty="0"/>
              <a:t>PIMPING:</a:t>
            </a:r>
            <a:endParaRPr lang="en-US" dirty="0"/>
          </a:p>
          <a:p>
            <a:r>
              <a:rPr lang="en-US" dirty="0"/>
              <a:t> </a:t>
            </a:r>
            <a:r>
              <a:rPr lang="en-US" dirty="0" smtClean="0"/>
              <a:t>Putting </a:t>
            </a:r>
            <a:r>
              <a:rPr lang="en-US" dirty="0"/>
              <a:t>your scene partner on the spot, or making them do something embarrassing, just for the fun of it.  This makes your scene partner look bad; Don’t do this.</a:t>
            </a:r>
          </a:p>
          <a:p>
            <a:pPr lvl="0"/>
            <a:r>
              <a:rPr lang="en-US" dirty="0"/>
              <a:t>Example.  Opening an invisible book and saying to your scene partner, “Read this.”</a:t>
            </a:r>
          </a:p>
          <a:p>
            <a:r>
              <a:rPr lang="en-US" dirty="0"/>
              <a:t> </a:t>
            </a:r>
            <a:r>
              <a:rPr lang="en-US" dirty="0" smtClean="0"/>
              <a:t>	</a:t>
            </a:r>
            <a:r>
              <a:rPr lang="en-US" u="sng" dirty="0" smtClean="0"/>
              <a:t>Implied </a:t>
            </a:r>
            <a:r>
              <a:rPr lang="en-US" u="sng" dirty="0"/>
              <a:t>meaning:</a:t>
            </a:r>
            <a:endParaRPr lang="en-US" dirty="0"/>
          </a:p>
          <a:p>
            <a:r>
              <a:rPr lang="en-US" dirty="0" smtClean="0"/>
              <a:t>	</a:t>
            </a:r>
            <a:r>
              <a:rPr lang="en-US" u="sng" dirty="0" smtClean="0"/>
              <a:t>I </a:t>
            </a:r>
            <a:r>
              <a:rPr lang="en-US" u="sng" dirty="0"/>
              <a:t>HAVE NO IDEA WHAT TO SAY, BUT MY PARTNER WILL SAVE THE DAY.  </a:t>
            </a:r>
            <a:endParaRPr lang="en-US" u="sng" dirty="0" smtClean="0"/>
          </a:p>
          <a:p>
            <a:endParaRPr lang="en-US" u="sng" dirty="0" smtClean="0"/>
          </a:p>
          <a:p>
            <a:r>
              <a:rPr lang="en-US" u="sng" dirty="0" smtClean="0"/>
              <a:t>WAFFLING</a:t>
            </a:r>
            <a:r>
              <a:rPr lang="en-US" u="sng" dirty="0"/>
              <a:t>:</a:t>
            </a:r>
            <a:endParaRPr lang="en-US" dirty="0"/>
          </a:p>
          <a:p>
            <a:r>
              <a:rPr lang="en-US" dirty="0"/>
              <a:t> </a:t>
            </a:r>
            <a:r>
              <a:rPr lang="en-US" dirty="0" smtClean="0"/>
              <a:t>Saying </a:t>
            </a:r>
            <a:r>
              <a:rPr lang="en-US" dirty="0"/>
              <a:t>neither yes nor no to an offer given on stage; going back and forth, and never making a decision.  Also known as flip-flopping.</a:t>
            </a:r>
          </a:p>
          <a:p>
            <a:r>
              <a:rPr lang="en-US" dirty="0"/>
              <a:t> </a:t>
            </a:r>
            <a:r>
              <a:rPr lang="en-US" dirty="0" smtClean="0"/>
              <a:t>Example</a:t>
            </a:r>
            <a:r>
              <a:rPr lang="en-US" dirty="0"/>
              <a:t>. “So, here we are in Spain, sis.” Answer: “Is it Spain?  I thought it was Paris, wait, oh, yeah, it is Spain, or isn’t it?”</a:t>
            </a:r>
          </a:p>
          <a:p>
            <a:r>
              <a:rPr lang="en-US" dirty="0"/>
              <a:t> </a:t>
            </a:r>
            <a:r>
              <a:rPr lang="en-US" dirty="0" smtClean="0"/>
              <a:t>	</a:t>
            </a:r>
            <a:r>
              <a:rPr lang="en-US" u="sng" dirty="0" smtClean="0"/>
              <a:t>Implied </a:t>
            </a:r>
            <a:r>
              <a:rPr lang="en-US" u="sng" dirty="0"/>
              <a:t>meaning:</a:t>
            </a:r>
            <a:endParaRPr lang="en-US" dirty="0"/>
          </a:p>
          <a:p>
            <a:r>
              <a:rPr lang="en-US" dirty="0" smtClean="0"/>
              <a:t>	</a:t>
            </a:r>
            <a:r>
              <a:rPr lang="en-US" u="sng" dirty="0" smtClean="0"/>
              <a:t>Yes</a:t>
            </a:r>
            <a:r>
              <a:rPr lang="en-US" u="sng" dirty="0"/>
              <a:t>, no, maybe, kind-of, sort-of</a:t>
            </a:r>
            <a:endParaRPr lang="en-US" dirty="0"/>
          </a:p>
          <a:p>
            <a:r>
              <a:rPr lang="en-US" dirty="0"/>
              <a:t> </a:t>
            </a:r>
          </a:p>
          <a:p>
            <a:endParaRPr lang="en-US" dirty="0"/>
          </a:p>
        </p:txBody>
      </p:sp>
    </p:spTree>
    <p:extLst>
      <p:ext uri="{BB962C8B-B14F-4D97-AF65-F5344CB8AC3E}">
        <p14:creationId xmlns:p14="http://schemas.microsoft.com/office/powerpoint/2010/main" val="270327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animEffect transition="in" filter="wipe(down)">
                                      <p:cBhvr>
                                        <p:cTn id="133" dur="580">
                                          <p:stCondLst>
                                            <p:cond delay="0"/>
                                          </p:stCondLst>
                                        </p:cTn>
                                        <p:tgtEl>
                                          <p:spTgt spid="3">
                                            <p:txEl>
                                              <p:pRg st="8" end="8"/>
                                            </p:txEl>
                                          </p:spTgt>
                                        </p:tgtEl>
                                      </p:cBhvr>
                                    </p:animEffect>
                                    <p:anim calcmode="lin" valueType="num">
                                      <p:cBhvr>
                                        <p:cTn id="1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8" end="8"/>
                                            </p:txEl>
                                          </p:spTgt>
                                        </p:tgtEl>
                                      </p:cBhvr>
                                      <p:to x="100000" y="60000"/>
                                    </p:animScale>
                                    <p:animScale>
                                      <p:cBhvr>
                                        <p:cTn id="140" dur="166" decel="50000">
                                          <p:stCondLst>
                                            <p:cond delay="676"/>
                                          </p:stCondLst>
                                        </p:cTn>
                                        <p:tgtEl>
                                          <p:spTgt spid="3">
                                            <p:txEl>
                                              <p:pRg st="8" end="8"/>
                                            </p:txEl>
                                          </p:spTgt>
                                        </p:tgtEl>
                                      </p:cBhvr>
                                      <p:to x="100000" y="100000"/>
                                    </p:animScale>
                                    <p:animScale>
                                      <p:cBhvr>
                                        <p:cTn id="141" dur="26">
                                          <p:stCondLst>
                                            <p:cond delay="1312"/>
                                          </p:stCondLst>
                                        </p:cTn>
                                        <p:tgtEl>
                                          <p:spTgt spid="3">
                                            <p:txEl>
                                              <p:pRg st="8" end="8"/>
                                            </p:txEl>
                                          </p:spTgt>
                                        </p:tgtEl>
                                      </p:cBhvr>
                                      <p:to x="100000" y="80000"/>
                                    </p:animScale>
                                    <p:animScale>
                                      <p:cBhvr>
                                        <p:cTn id="142" dur="166" decel="50000">
                                          <p:stCondLst>
                                            <p:cond delay="1338"/>
                                          </p:stCondLst>
                                        </p:cTn>
                                        <p:tgtEl>
                                          <p:spTgt spid="3">
                                            <p:txEl>
                                              <p:pRg st="8" end="8"/>
                                            </p:txEl>
                                          </p:spTgt>
                                        </p:tgtEl>
                                      </p:cBhvr>
                                      <p:to x="100000" y="100000"/>
                                    </p:animScale>
                                    <p:animScale>
                                      <p:cBhvr>
                                        <p:cTn id="143" dur="26">
                                          <p:stCondLst>
                                            <p:cond delay="1642"/>
                                          </p:stCondLst>
                                        </p:cTn>
                                        <p:tgtEl>
                                          <p:spTgt spid="3">
                                            <p:txEl>
                                              <p:pRg st="8" end="8"/>
                                            </p:txEl>
                                          </p:spTgt>
                                        </p:tgtEl>
                                      </p:cBhvr>
                                      <p:to x="100000" y="90000"/>
                                    </p:animScale>
                                    <p:animScale>
                                      <p:cBhvr>
                                        <p:cTn id="144" dur="166" decel="50000">
                                          <p:stCondLst>
                                            <p:cond delay="1668"/>
                                          </p:stCondLst>
                                        </p:cTn>
                                        <p:tgtEl>
                                          <p:spTgt spid="3">
                                            <p:txEl>
                                              <p:pRg st="8" end="8"/>
                                            </p:txEl>
                                          </p:spTgt>
                                        </p:tgtEl>
                                      </p:cBhvr>
                                      <p:to x="100000" y="100000"/>
                                    </p:animScale>
                                    <p:animScale>
                                      <p:cBhvr>
                                        <p:cTn id="145" dur="26">
                                          <p:stCondLst>
                                            <p:cond delay="1808"/>
                                          </p:stCondLst>
                                        </p:cTn>
                                        <p:tgtEl>
                                          <p:spTgt spid="3">
                                            <p:txEl>
                                              <p:pRg st="8" end="8"/>
                                            </p:txEl>
                                          </p:spTgt>
                                        </p:tgtEl>
                                      </p:cBhvr>
                                      <p:to x="100000" y="95000"/>
                                    </p:animScale>
                                    <p:animScale>
                                      <p:cBhvr>
                                        <p:cTn id="146" dur="166" decel="50000">
                                          <p:stCondLst>
                                            <p:cond delay="1834"/>
                                          </p:stCondLst>
                                        </p:cTn>
                                        <p:tgtEl>
                                          <p:spTgt spid="3">
                                            <p:txEl>
                                              <p:pRg st="8" end="8"/>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9" end="9"/>
                                            </p:txEl>
                                          </p:spTgt>
                                        </p:tgtEl>
                                        <p:attrNameLst>
                                          <p:attrName>style.visibility</p:attrName>
                                        </p:attrNameLst>
                                      </p:cBhvr>
                                      <p:to>
                                        <p:strVal val="visible"/>
                                      </p:to>
                                    </p:set>
                                    <p:animEffect transition="in" filter="wipe(down)">
                                      <p:cBhvr>
                                        <p:cTn id="151" dur="580">
                                          <p:stCondLst>
                                            <p:cond delay="0"/>
                                          </p:stCondLst>
                                        </p:cTn>
                                        <p:tgtEl>
                                          <p:spTgt spid="3">
                                            <p:txEl>
                                              <p:pRg st="9" end="9"/>
                                            </p:txEl>
                                          </p:spTgt>
                                        </p:tgtEl>
                                      </p:cBhvr>
                                    </p:animEffect>
                                    <p:anim calcmode="lin" valueType="num">
                                      <p:cBhvr>
                                        <p:cTn id="15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9" end="9"/>
                                            </p:txEl>
                                          </p:spTgt>
                                        </p:tgtEl>
                                      </p:cBhvr>
                                      <p:to x="100000" y="60000"/>
                                    </p:animScale>
                                    <p:animScale>
                                      <p:cBhvr>
                                        <p:cTn id="158" dur="166" decel="50000">
                                          <p:stCondLst>
                                            <p:cond delay="676"/>
                                          </p:stCondLst>
                                        </p:cTn>
                                        <p:tgtEl>
                                          <p:spTgt spid="3">
                                            <p:txEl>
                                              <p:pRg st="9" end="9"/>
                                            </p:txEl>
                                          </p:spTgt>
                                        </p:tgtEl>
                                      </p:cBhvr>
                                      <p:to x="100000" y="100000"/>
                                    </p:animScale>
                                    <p:animScale>
                                      <p:cBhvr>
                                        <p:cTn id="159" dur="26">
                                          <p:stCondLst>
                                            <p:cond delay="1312"/>
                                          </p:stCondLst>
                                        </p:cTn>
                                        <p:tgtEl>
                                          <p:spTgt spid="3">
                                            <p:txEl>
                                              <p:pRg st="9" end="9"/>
                                            </p:txEl>
                                          </p:spTgt>
                                        </p:tgtEl>
                                      </p:cBhvr>
                                      <p:to x="100000" y="80000"/>
                                    </p:animScale>
                                    <p:animScale>
                                      <p:cBhvr>
                                        <p:cTn id="160" dur="166" decel="50000">
                                          <p:stCondLst>
                                            <p:cond delay="1338"/>
                                          </p:stCondLst>
                                        </p:cTn>
                                        <p:tgtEl>
                                          <p:spTgt spid="3">
                                            <p:txEl>
                                              <p:pRg st="9" end="9"/>
                                            </p:txEl>
                                          </p:spTgt>
                                        </p:tgtEl>
                                      </p:cBhvr>
                                      <p:to x="100000" y="100000"/>
                                    </p:animScale>
                                    <p:animScale>
                                      <p:cBhvr>
                                        <p:cTn id="161" dur="26">
                                          <p:stCondLst>
                                            <p:cond delay="1642"/>
                                          </p:stCondLst>
                                        </p:cTn>
                                        <p:tgtEl>
                                          <p:spTgt spid="3">
                                            <p:txEl>
                                              <p:pRg st="9" end="9"/>
                                            </p:txEl>
                                          </p:spTgt>
                                        </p:tgtEl>
                                      </p:cBhvr>
                                      <p:to x="100000" y="90000"/>
                                    </p:animScale>
                                    <p:animScale>
                                      <p:cBhvr>
                                        <p:cTn id="162" dur="166" decel="50000">
                                          <p:stCondLst>
                                            <p:cond delay="1668"/>
                                          </p:stCondLst>
                                        </p:cTn>
                                        <p:tgtEl>
                                          <p:spTgt spid="3">
                                            <p:txEl>
                                              <p:pRg st="9" end="9"/>
                                            </p:txEl>
                                          </p:spTgt>
                                        </p:tgtEl>
                                      </p:cBhvr>
                                      <p:to x="100000" y="100000"/>
                                    </p:animScale>
                                    <p:animScale>
                                      <p:cBhvr>
                                        <p:cTn id="163" dur="26">
                                          <p:stCondLst>
                                            <p:cond delay="1808"/>
                                          </p:stCondLst>
                                        </p:cTn>
                                        <p:tgtEl>
                                          <p:spTgt spid="3">
                                            <p:txEl>
                                              <p:pRg st="9" end="9"/>
                                            </p:txEl>
                                          </p:spTgt>
                                        </p:tgtEl>
                                      </p:cBhvr>
                                      <p:to x="100000" y="95000"/>
                                    </p:animScale>
                                    <p:animScale>
                                      <p:cBhvr>
                                        <p:cTn id="164" dur="166" decel="50000">
                                          <p:stCondLst>
                                            <p:cond delay="1834"/>
                                          </p:stCondLst>
                                        </p:cTn>
                                        <p:tgtEl>
                                          <p:spTgt spid="3">
                                            <p:txEl>
                                              <p:pRg st="9" end="9"/>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10" end="10"/>
                                            </p:txEl>
                                          </p:spTgt>
                                        </p:tgtEl>
                                        <p:attrNameLst>
                                          <p:attrName>style.visibility</p:attrName>
                                        </p:attrNameLst>
                                      </p:cBhvr>
                                      <p:to>
                                        <p:strVal val="visible"/>
                                      </p:to>
                                    </p:set>
                                    <p:animEffect transition="in" filter="wipe(down)">
                                      <p:cBhvr>
                                        <p:cTn id="169" dur="580">
                                          <p:stCondLst>
                                            <p:cond delay="0"/>
                                          </p:stCondLst>
                                        </p:cTn>
                                        <p:tgtEl>
                                          <p:spTgt spid="3">
                                            <p:txEl>
                                              <p:pRg st="10" end="10"/>
                                            </p:txEl>
                                          </p:spTgt>
                                        </p:tgtEl>
                                      </p:cBhvr>
                                    </p:animEffect>
                                    <p:anim calcmode="lin" valueType="num">
                                      <p:cBhvr>
                                        <p:cTn id="170"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10" end="10"/>
                                            </p:txEl>
                                          </p:spTgt>
                                        </p:tgtEl>
                                      </p:cBhvr>
                                      <p:to x="100000" y="60000"/>
                                    </p:animScale>
                                    <p:animScale>
                                      <p:cBhvr>
                                        <p:cTn id="176" dur="166" decel="50000">
                                          <p:stCondLst>
                                            <p:cond delay="676"/>
                                          </p:stCondLst>
                                        </p:cTn>
                                        <p:tgtEl>
                                          <p:spTgt spid="3">
                                            <p:txEl>
                                              <p:pRg st="10" end="10"/>
                                            </p:txEl>
                                          </p:spTgt>
                                        </p:tgtEl>
                                      </p:cBhvr>
                                      <p:to x="100000" y="100000"/>
                                    </p:animScale>
                                    <p:animScale>
                                      <p:cBhvr>
                                        <p:cTn id="177" dur="26">
                                          <p:stCondLst>
                                            <p:cond delay="1312"/>
                                          </p:stCondLst>
                                        </p:cTn>
                                        <p:tgtEl>
                                          <p:spTgt spid="3">
                                            <p:txEl>
                                              <p:pRg st="10" end="10"/>
                                            </p:txEl>
                                          </p:spTgt>
                                        </p:tgtEl>
                                      </p:cBhvr>
                                      <p:to x="100000" y="80000"/>
                                    </p:animScale>
                                    <p:animScale>
                                      <p:cBhvr>
                                        <p:cTn id="178" dur="166" decel="50000">
                                          <p:stCondLst>
                                            <p:cond delay="1338"/>
                                          </p:stCondLst>
                                        </p:cTn>
                                        <p:tgtEl>
                                          <p:spTgt spid="3">
                                            <p:txEl>
                                              <p:pRg st="10" end="10"/>
                                            </p:txEl>
                                          </p:spTgt>
                                        </p:tgtEl>
                                      </p:cBhvr>
                                      <p:to x="100000" y="100000"/>
                                    </p:animScale>
                                    <p:animScale>
                                      <p:cBhvr>
                                        <p:cTn id="179" dur="26">
                                          <p:stCondLst>
                                            <p:cond delay="1642"/>
                                          </p:stCondLst>
                                        </p:cTn>
                                        <p:tgtEl>
                                          <p:spTgt spid="3">
                                            <p:txEl>
                                              <p:pRg st="10" end="10"/>
                                            </p:txEl>
                                          </p:spTgt>
                                        </p:tgtEl>
                                      </p:cBhvr>
                                      <p:to x="100000" y="90000"/>
                                    </p:animScale>
                                    <p:animScale>
                                      <p:cBhvr>
                                        <p:cTn id="180" dur="166" decel="50000">
                                          <p:stCondLst>
                                            <p:cond delay="1668"/>
                                          </p:stCondLst>
                                        </p:cTn>
                                        <p:tgtEl>
                                          <p:spTgt spid="3">
                                            <p:txEl>
                                              <p:pRg st="10" end="10"/>
                                            </p:txEl>
                                          </p:spTgt>
                                        </p:tgtEl>
                                      </p:cBhvr>
                                      <p:to x="100000" y="100000"/>
                                    </p:animScale>
                                    <p:animScale>
                                      <p:cBhvr>
                                        <p:cTn id="181" dur="26">
                                          <p:stCondLst>
                                            <p:cond delay="1808"/>
                                          </p:stCondLst>
                                        </p:cTn>
                                        <p:tgtEl>
                                          <p:spTgt spid="3">
                                            <p:txEl>
                                              <p:pRg st="10" end="10"/>
                                            </p:txEl>
                                          </p:spTgt>
                                        </p:tgtEl>
                                      </p:cBhvr>
                                      <p:to x="100000" y="95000"/>
                                    </p:animScale>
                                    <p:animScale>
                                      <p:cBhvr>
                                        <p:cTn id="182" dur="166" decel="50000">
                                          <p:stCondLst>
                                            <p:cond delay="1834"/>
                                          </p:stCondLst>
                                        </p:cTn>
                                        <p:tgtEl>
                                          <p:spTgt spid="3">
                                            <p:txEl>
                                              <p:pRg st="10" end="10"/>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1" end="11"/>
                                            </p:txEl>
                                          </p:spTgt>
                                        </p:tgtEl>
                                        <p:attrNameLst>
                                          <p:attrName>style.visibility</p:attrName>
                                        </p:attrNameLst>
                                      </p:cBhvr>
                                      <p:to>
                                        <p:strVal val="visible"/>
                                      </p:to>
                                    </p:set>
                                    <p:animEffect transition="in" filter="wipe(down)">
                                      <p:cBhvr>
                                        <p:cTn id="187" dur="580">
                                          <p:stCondLst>
                                            <p:cond delay="0"/>
                                          </p:stCondLst>
                                        </p:cTn>
                                        <p:tgtEl>
                                          <p:spTgt spid="3">
                                            <p:txEl>
                                              <p:pRg st="11" end="11"/>
                                            </p:txEl>
                                          </p:spTgt>
                                        </p:tgtEl>
                                      </p:cBhvr>
                                    </p:animEffect>
                                    <p:anim calcmode="lin" valueType="num">
                                      <p:cBhvr>
                                        <p:cTn id="188"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1" end="11"/>
                                            </p:txEl>
                                          </p:spTgt>
                                        </p:tgtEl>
                                      </p:cBhvr>
                                      <p:to x="100000" y="60000"/>
                                    </p:animScale>
                                    <p:animScale>
                                      <p:cBhvr>
                                        <p:cTn id="194" dur="166" decel="50000">
                                          <p:stCondLst>
                                            <p:cond delay="676"/>
                                          </p:stCondLst>
                                        </p:cTn>
                                        <p:tgtEl>
                                          <p:spTgt spid="3">
                                            <p:txEl>
                                              <p:pRg st="11" end="11"/>
                                            </p:txEl>
                                          </p:spTgt>
                                        </p:tgtEl>
                                      </p:cBhvr>
                                      <p:to x="100000" y="100000"/>
                                    </p:animScale>
                                    <p:animScale>
                                      <p:cBhvr>
                                        <p:cTn id="195" dur="26">
                                          <p:stCondLst>
                                            <p:cond delay="1312"/>
                                          </p:stCondLst>
                                        </p:cTn>
                                        <p:tgtEl>
                                          <p:spTgt spid="3">
                                            <p:txEl>
                                              <p:pRg st="11" end="11"/>
                                            </p:txEl>
                                          </p:spTgt>
                                        </p:tgtEl>
                                      </p:cBhvr>
                                      <p:to x="100000" y="80000"/>
                                    </p:animScale>
                                    <p:animScale>
                                      <p:cBhvr>
                                        <p:cTn id="196" dur="166" decel="50000">
                                          <p:stCondLst>
                                            <p:cond delay="1338"/>
                                          </p:stCondLst>
                                        </p:cTn>
                                        <p:tgtEl>
                                          <p:spTgt spid="3">
                                            <p:txEl>
                                              <p:pRg st="11" end="11"/>
                                            </p:txEl>
                                          </p:spTgt>
                                        </p:tgtEl>
                                      </p:cBhvr>
                                      <p:to x="100000" y="100000"/>
                                    </p:animScale>
                                    <p:animScale>
                                      <p:cBhvr>
                                        <p:cTn id="197" dur="26">
                                          <p:stCondLst>
                                            <p:cond delay="1642"/>
                                          </p:stCondLst>
                                        </p:cTn>
                                        <p:tgtEl>
                                          <p:spTgt spid="3">
                                            <p:txEl>
                                              <p:pRg st="11" end="11"/>
                                            </p:txEl>
                                          </p:spTgt>
                                        </p:tgtEl>
                                      </p:cBhvr>
                                      <p:to x="100000" y="90000"/>
                                    </p:animScale>
                                    <p:animScale>
                                      <p:cBhvr>
                                        <p:cTn id="198" dur="166" decel="50000">
                                          <p:stCondLst>
                                            <p:cond delay="1668"/>
                                          </p:stCondLst>
                                        </p:cTn>
                                        <p:tgtEl>
                                          <p:spTgt spid="3">
                                            <p:txEl>
                                              <p:pRg st="11" end="11"/>
                                            </p:txEl>
                                          </p:spTgt>
                                        </p:tgtEl>
                                      </p:cBhvr>
                                      <p:to x="100000" y="100000"/>
                                    </p:animScale>
                                    <p:animScale>
                                      <p:cBhvr>
                                        <p:cTn id="199" dur="26">
                                          <p:stCondLst>
                                            <p:cond delay="1808"/>
                                          </p:stCondLst>
                                        </p:cTn>
                                        <p:tgtEl>
                                          <p:spTgt spid="3">
                                            <p:txEl>
                                              <p:pRg st="11" end="11"/>
                                            </p:txEl>
                                          </p:spTgt>
                                        </p:tgtEl>
                                      </p:cBhvr>
                                      <p:to x="100000" y="95000"/>
                                    </p:animScale>
                                    <p:animScale>
                                      <p:cBhvr>
                                        <p:cTn id="200" dur="166" decel="50000">
                                          <p:stCondLst>
                                            <p:cond delay="1834"/>
                                          </p:stCondLst>
                                        </p:cTn>
                                        <p:tgtEl>
                                          <p:spTgt spid="3">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
            <a:ext cx="7696200" cy="5715000"/>
          </a:xfrm>
        </p:spPr>
        <p:txBody>
          <a:bodyPr>
            <a:normAutofit/>
          </a:bodyPr>
          <a:lstStyle/>
          <a:p>
            <a:r>
              <a:rPr lang="en-US" u="sng" dirty="0" smtClean="0"/>
              <a:t> </a:t>
            </a:r>
            <a:r>
              <a:rPr lang="en-US" u="sng" dirty="0"/>
              <a:t>Wimping</a:t>
            </a:r>
            <a:r>
              <a:rPr lang="en-US" dirty="0"/>
              <a:t>:</a:t>
            </a:r>
          </a:p>
          <a:p>
            <a:r>
              <a:rPr lang="en-US" dirty="0"/>
              <a:t>Not giving your scene partner anything to work with.  Putting all of the decision making on them. Any question is a wimp because it makes your scene partner do all of the work.   </a:t>
            </a:r>
          </a:p>
          <a:p>
            <a:pPr lvl="0"/>
            <a:r>
              <a:rPr lang="en-US" dirty="0"/>
              <a:t>Example.  “So here we are in Spain.” Answer: “Really?”</a:t>
            </a:r>
          </a:p>
          <a:p>
            <a:r>
              <a:rPr lang="en-US" dirty="0"/>
              <a:t> </a:t>
            </a:r>
            <a:r>
              <a:rPr lang="en-US" dirty="0" smtClean="0"/>
              <a:t>	</a:t>
            </a:r>
            <a:r>
              <a:rPr lang="en-US" u="sng" dirty="0" smtClean="0"/>
              <a:t>Implied </a:t>
            </a:r>
            <a:r>
              <a:rPr lang="en-US" u="sng" dirty="0"/>
              <a:t>meaning:</a:t>
            </a:r>
            <a:endParaRPr lang="en-US" dirty="0"/>
          </a:p>
          <a:p>
            <a:r>
              <a:rPr lang="en-US" dirty="0"/>
              <a:t>	</a:t>
            </a:r>
            <a:r>
              <a:rPr lang="en-US" u="sng" dirty="0" smtClean="0"/>
              <a:t>What </a:t>
            </a:r>
            <a:r>
              <a:rPr lang="en-US" u="sng" dirty="0"/>
              <a:t>do you think?  I sure don’t know</a:t>
            </a:r>
            <a:endParaRPr lang="en-US" dirty="0"/>
          </a:p>
          <a:p>
            <a:r>
              <a:rPr lang="en-US" dirty="0"/>
              <a:t> </a:t>
            </a:r>
            <a:r>
              <a:rPr lang="en-US" u="sng" dirty="0" smtClean="0"/>
              <a:t>Over-Accepting</a:t>
            </a:r>
            <a:r>
              <a:rPr lang="en-US" u="sng" dirty="0"/>
              <a:t>:</a:t>
            </a:r>
            <a:endParaRPr lang="en-US" dirty="0"/>
          </a:p>
          <a:p>
            <a:r>
              <a:rPr lang="en-US" dirty="0"/>
              <a:t>Accept as enthusiastically as possible, redirecting the scene in your benefit.  Stealing the scene;  Turning a dialogue into a monologue.  Not letting your scene partner get a word in edgewise. </a:t>
            </a:r>
          </a:p>
          <a:p>
            <a:r>
              <a:rPr lang="en-US" dirty="0"/>
              <a:t> </a:t>
            </a:r>
            <a:r>
              <a:rPr lang="en-US" dirty="0" smtClean="0"/>
              <a:t>Example</a:t>
            </a:r>
            <a:r>
              <a:rPr lang="en-US" dirty="0"/>
              <a:t>. “So, here we are in Spain, sis.” Answer: </a:t>
            </a:r>
            <a:r>
              <a:rPr lang="en-US" dirty="0" smtClean="0"/>
              <a:t>“Yes</a:t>
            </a:r>
            <a:r>
              <a:rPr lang="en-US" dirty="0"/>
              <a:t>,  Spain is my favorite country.  I love the sun and the language and the men.  Do you see that gorgeous man over there looking at me?  Should I talk to him?  Wait, I don’t speak Spanish.”</a:t>
            </a:r>
          </a:p>
          <a:p>
            <a:r>
              <a:rPr lang="en-US" dirty="0"/>
              <a:t>	</a:t>
            </a:r>
            <a:r>
              <a:rPr lang="en-US" u="sng" dirty="0" smtClean="0"/>
              <a:t>Implied </a:t>
            </a:r>
            <a:r>
              <a:rPr lang="en-US" u="sng" dirty="0"/>
              <a:t>meaning:</a:t>
            </a:r>
            <a:endParaRPr lang="en-US" dirty="0"/>
          </a:p>
          <a:p>
            <a:r>
              <a:rPr lang="en-US" dirty="0" smtClean="0"/>
              <a:t>	</a:t>
            </a:r>
            <a:r>
              <a:rPr lang="en-US" u="sng" dirty="0" smtClean="0"/>
              <a:t> </a:t>
            </a:r>
            <a:r>
              <a:rPr lang="en-US" u="sng" dirty="0"/>
              <a:t>Look AT me, I’m brilliant and funny and the scene is all about me.</a:t>
            </a:r>
            <a:endParaRPr lang="en-US" dirty="0"/>
          </a:p>
          <a:p>
            <a:endParaRPr lang="en-US" u="sng" dirty="0" smtClean="0"/>
          </a:p>
          <a:p>
            <a:endParaRPr lang="en-US" dirty="0"/>
          </a:p>
        </p:txBody>
      </p:sp>
    </p:spTree>
    <p:extLst>
      <p:ext uri="{BB962C8B-B14F-4D97-AF65-F5344CB8AC3E}">
        <p14:creationId xmlns:p14="http://schemas.microsoft.com/office/powerpoint/2010/main" val="222062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5" end="5"/>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3">
                                            <p:txEl>
                                              <p:pRg st="6" end="6"/>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3">
                                            <p:txEl>
                                              <p:pRg st="7" end="7"/>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8" presetClass="emph" presetSubtype="0" fill="hold" grpId="0" nodeType="clickEffect">
                                  <p:stCondLst>
                                    <p:cond delay="0"/>
                                  </p:stCondLst>
                                  <p:childTnLst>
                                    <p:animRot by="21600000">
                                      <p:cBhvr>
                                        <p:cTn id="38" dur="2000" fill="hold"/>
                                        <p:tgtEl>
                                          <p:spTgt spid="3">
                                            <p:txEl>
                                              <p:pRg st="8" end="8"/>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3">
                                            <p:txEl>
                                              <p:pRg st="9" end="9"/>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1" nodeType="click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RULES OF IMPROVISATION: </a:t>
            </a:r>
            <a:r>
              <a:rPr lang="en-US" sz="1400" dirty="0"/>
              <a:t>wisdom of </a:t>
            </a:r>
            <a:r>
              <a:rPr lang="en-US" sz="1400" dirty="0" err="1"/>
              <a:t>Charna</a:t>
            </a:r>
            <a:r>
              <a:rPr lang="en-US" sz="1400" dirty="0"/>
              <a:t> Halpern and Del Close, </a:t>
            </a:r>
            <a:r>
              <a:rPr lang="en-US" sz="1400" dirty="0" smtClean="0"/>
              <a:t>wrote the bible of </a:t>
            </a:r>
            <a:r>
              <a:rPr lang="en-US" sz="1400" dirty="0" err="1" smtClean="0"/>
              <a:t>improv</a:t>
            </a:r>
            <a:r>
              <a:rPr lang="en-US" sz="1400" dirty="0" smtClean="0"/>
              <a:t> called, </a:t>
            </a:r>
            <a:r>
              <a:rPr lang="en-US" sz="1400" u="sng" dirty="0" smtClean="0"/>
              <a:t>Truth in Comedy. </a:t>
            </a:r>
            <a:r>
              <a:rPr lang="en-US" sz="1400" dirty="0" smtClean="0"/>
              <a:t>founders </a:t>
            </a:r>
            <a:r>
              <a:rPr lang="en-US" sz="1400" dirty="0"/>
              <a:t>of </a:t>
            </a:r>
            <a:r>
              <a:rPr lang="en-US" sz="1400" dirty="0" err="1" smtClean="0"/>
              <a:t>Improv</a:t>
            </a:r>
            <a:r>
              <a:rPr lang="en-US" sz="1400" dirty="0" smtClean="0"/>
              <a:t> Olympics </a:t>
            </a:r>
            <a:r>
              <a:rPr lang="en-US" sz="1400" dirty="0"/>
              <a:t>and teachers of Mike Meyers, Tina </a:t>
            </a:r>
            <a:r>
              <a:rPr lang="en-US" sz="1400" dirty="0" err="1"/>
              <a:t>Feye</a:t>
            </a:r>
            <a:r>
              <a:rPr lang="en-US" sz="1400" dirty="0"/>
              <a:t>, Chris Farley, and Amy </a:t>
            </a:r>
            <a:r>
              <a:rPr lang="en-US" sz="1400" dirty="0" err="1"/>
              <a:t>Poeler</a:t>
            </a:r>
            <a:r>
              <a:rPr lang="en-US" sz="1400" dirty="0"/>
              <a:t>:</a:t>
            </a:r>
            <a:br>
              <a:rPr lang="en-US" sz="1400" dirty="0"/>
            </a:br>
            <a:endParaRPr lang="en-US" sz="1400" dirty="0"/>
          </a:p>
        </p:txBody>
      </p:sp>
      <p:sp>
        <p:nvSpPr>
          <p:cNvPr id="3" name="Content Placeholder 2"/>
          <p:cNvSpPr>
            <a:spLocks noGrp="1"/>
          </p:cNvSpPr>
          <p:nvPr>
            <p:ph idx="1"/>
          </p:nvPr>
        </p:nvSpPr>
        <p:spPr/>
        <p:txBody>
          <a:bodyPr>
            <a:normAutofit lnSpcReduction="10000"/>
          </a:bodyPr>
          <a:lstStyle/>
          <a:p>
            <a:pPr lvl="0">
              <a:buFont typeface="+mj-lt"/>
              <a:buAutoNum type="arabicPeriod"/>
            </a:pPr>
            <a:r>
              <a:rPr lang="en-US" dirty="0"/>
              <a:t>First off, there are no rules</a:t>
            </a:r>
            <a:endParaRPr lang="en-US" sz="1400" dirty="0"/>
          </a:p>
          <a:p>
            <a:pPr lvl="0">
              <a:buFont typeface="+mj-lt"/>
              <a:buAutoNum type="arabicPeriod"/>
            </a:pPr>
            <a:r>
              <a:rPr lang="en-US" dirty="0"/>
              <a:t>Agreement is the number 1 rule</a:t>
            </a:r>
            <a:endParaRPr lang="en-US" sz="1400" dirty="0"/>
          </a:p>
          <a:p>
            <a:pPr lvl="0">
              <a:buFont typeface="+mj-lt"/>
              <a:buAutoNum type="arabicPeriod"/>
            </a:pPr>
            <a:r>
              <a:rPr lang="en-US" dirty="0"/>
              <a:t>Agreement is much more interesting than arguments, because when you argue or hesitate, you stop the scene from progression.</a:t>
            </a:r>
            <a:endParaRPr lang="en-US" sz="1400" dirty="0"/>
          </a:p>
          <a:p>
            <a:pPr lvl="0">
              <a:buFont typeface="+mj-lt"/>
              <a:buAutoNum type="arabicPeriod"/>
            </a:pPr>
            <a:r>
              <a:rPr lang="en-US" dirty="0"/>
              <a:t>Sometimes agreement means that you have to say no if it makes sense with the offers given.  This is agreeing to what the other actor asks, and this might mean agreeing to say no.  For example:</a:t>
            </a:r>
            <a:endParaRPr lang="en-US" sz="1400" dirty="0"/>
          </a:p>
          <a:p>
            <a:pPr lvl="2"/>
            <a:r>
              <a:rPr lang="en-US" dirty="0"/>
              <a:t>If a character is playing a mean orphanage matron who is listing off chores that were completed unsatisfactory, and the orphan asks, “May I please have something to eat before we begin?”  The correct answer would be no because the orphanage matron character probably would say no.  The key would be to not make this into an argument, but for the orphan actress to accept the situation and move on to her chores.  </a:t>
            </a:r>
            <a:r>
              <a:rPr lang="en-US" b="1" dirty="0" smtClean="0"/>
              <a:t>No need to write this word for word. </a:t>
            </a:r>
            <a:endParaRPr lang="en-US" sz="1400" dirty="0"/>
          </a:p>
          <a:p>
            <a:endParaRPr lang="en-US" dirty="0"/>
          </a:p>
        </p:txBody>
      </p:sp>
    </p:spTree>
    <p:extLst>
      <p:ext uri="{BB962C8B-B14F-4D97-AF65-F5344CB8AC3E}">
        <p14:creationId xmlns:p14="http://schemas.microsoft.com/office/powerpoint/2010/main" val="396816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5. </a:t>
            </a:r>
            <a:r>
              <a:rPr lang="en-US" dirty="0" err="1" smtClean="0"/>
              <a:t>Improv</a:t>
            </a:r>
            <a:r>
              <a:rPr lang="en-US" dirty="0" smtClean="0"/>
              <a:t> </a:t>
            </a:r>
            <a:r>
              <a:rPr lang="en-US" dirty="0"/>
              <a:t>is about agreement and progression</a:t>
            </a:r>
          </a:p>
          <a:p>
            <a:pPr lvl="0"/>
            <a:r>
              <a:rPr lang="en-US" dirty="0" smtClean="0"/>
              <a:t>6. He </a:t>
            </a:r>
            <a:r>
              <a:rPr lang="en-US" dirty="0"/>
              <a:t>who gives information is a gift-giver, he who asks questions is a thief.  When you ask a question, you usually have an answer in mind anyway, so why not make a statement instead?  i.e., “Is that plane on fire?”,  could easily be reworded to “Look, that plane is on fire!”</a:t>
            </a:r>
          </a:p>
          <a:p>
            <a:pPr lvl="0"/>
            <a:r>
              <a:rPr lang="en-US" dirty="0"/>
              <a:t> </a:t>
            </a:r>
            <a:r>
              <a:rPr lang="en-US" dirty="0" smtClean="0"/>
              <a:t>7. Justify </a:t>
            </a:r>
            <a:r>
              <a:rPr lang="en-US" dirty="0"/>
              <a:t>every offer given on stage, regardless of how ridiculous it sounds.</a:t>
            </a:r>
          </a:p>
          <a:p>
            <a:pPr lvl="0"/>
            <a:r>
              <a:rPr lang="en-US" dirty="0" smtClean="0"/>
              <a:t>8. Don’t </a:t>
            </a:r>
            <a:r>
              <a:rPr lang="en-US" dirty="0"/>
              <a:t>talk about what you’re going to do, DO IT.  </a:t>
            </a:r>
            <a:endParaRPr lang="en-US" dirty="0" smtClean="0"/>
          </a:p>
          <a:p>
            <a:pPr lvl="0"/>
            <a:r>
              <a:rPr lang="en-US" dirty="0" smtClean="0"/>
              <a:t>9. Treat </a:t>
            </a:r>
            <a:r>
              <a:rPr lang="en-US" dirty="0"/>
              <a:t>others as if they are poets, geniuses and artists, and they will be.</a:t>
            </a:r>
          </a:p>
          <a:p>
            <a:pPr lvl="0"/>
            <a:r>
              <a:rPr lang="en-US" dirty="0" smtClean="0"/>
              <a:t>10. The </a:t>
            </a:r>
            <a:r>
              <a:rPr lang="en-US" dirty="0"/>
              <a:t>best way to look good is to make your fellow players look good.  </a:t>
            </a:r>
          </a:p>
          <a:p>
            <a:pPr lvl="0"/>
            <a:endParaRPr lang="en-US" dirty="0"/>
          </a:p>
          <a:p>
            <a:endParaRPr lang="en-US" dirty="0"/>
          </a:p>
        </p:txBody>
      </p:sp>
    </p:spTree>
    <p:extLst>
      <p:ext uri="{BB962C8B-B14F-4D97-AF65-F5344CB8AC3E}">
        <p14:creationId xmlns:p14="http://schemas.microsoft.com/office/powerpoint/2010/main" val="99507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smtClean="0"/>
              <a:t>11. Listen </a:t>
            </a:r>
            <a:r>
              <a:rPr lang="en-US" sz="3200" dirty="0"/>
              <a:t>to everything said on stage, and </a:t>
            </a:r>
            <a:r>
              <a:rPr lang="en-US" sz="3200" dirty="0" smtClean="0"/>
              <a:t>  even </a:t>
            </a:r>
            <a:r>
              <a:rPr lang="en-US" sz="3200" dirty="0"/>
              <a:t>more important, </a:t>
            </a:r>
            <a:r>
              <a:rPr lang="en-US" sz="3200" i="1" dirty="0" smtClean="0"/>
              <a:t>remember</a:t>
            </a:r>
            <a:r>
              <a:rPr lang="en-US" sz="3200" dirty="0" smtClean="0"/>
              <a:t>.</a:t>
            </a:r>
          </a:p>
          <a:p>
            <a:pPr lvl="0"/>
            <a:r>
              <a:rPr lang="en-US" sz="3200" dirty="0" smtClean="0"/>
              <a:t>12. Nothing </a:t>
            </a:r>
            <a:r>
              <a:rPr lang="en-US" sz="3200" dirty="0"/>
              <a:t>is </a:t>
            </a:r>
            <a:r>
              <a:rPr lang="en-US" sz="3200" dirty="0" smtClean="0"/>
              <a:t>ignored</a:t>
            </a:r>
          </a:p>
          <a:p>
            <a:pPr lvl="0"/>
            <a:r>
              <a:rPr lang="en-US" sz="3200" dirty="0" smtClean="0"/>
              <a:t>13. Nothing </a:t>
            </a:r>
            <a:r>
              <a:rPr lang="en-US" sz="3200" dirty="0"/>
              <a:t>is </a:t>
            </a:r>
            <a:r>
              <a:rPr lang="en-US" sz="3200" dirty="0" smtClean="0"/>
              <a:t>forgotten</a:t>
            </a:r>
          </a:p>
          <a:p>
            <a:pPr lvl="0"/>
            <a:r>
              <a:rPr lang="en-US" sz="3200" dirty="0" smtClean="0"/>
              <a:t>14. And </a:t>
            </a:r>
            <a:r>
              <a:rPr lang="en-US" sz="3200" dirty="0"/>
              <a:t>nothing is a mistake</a:t>
            </a:r>
          </a:p>
          <a:p>
            <a:endParaRPr lang="en-US" dirty="0"/>
          </a:p>
        </p:txBody>
      </p:sp>
    </p:spTree>
    <p:extLst>
      <p:ext uri="{BB962C8B-B14F-4D97-AF65-F5344CB8AC3E}">
        <p14:creationId xmlns:p14="http://schemas.microsoft.com/office/powerpoint/2010/main" val="93112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a:t>
            </a:r>
            <a:endParaRPr lang="en-US" dirty="0"/>
          </a:p>
        </p:txBody>
      </p:sp>
      <p:sp>
        <p:nvSpPr>
          <p:cNvPr id="3" name="Content Placeholder 2"/>
          <p:cNvSpPr>
            <a:spLocks noGrp="1"/>
          </p:cNvSpPr>
          <p:nvPr>
            <p:ph idx="1"/>
          </p:nvPr>
        </p:nvSpPr>
        <p:spPr/>
        <p:txBody>
          <a:bodyPr>
            <a:normAutofit fontScale="47500" lnSpcReduction="20000"/>
          </a:bodyPr>
          <a:lstStyle/>
          <a:p>
            <a:r>
              <a:rPr lang="en-US" sz="10100" dirty="0" smtClean="0"/>
              <a:t>C.</a:t>
            </a:r>
          </a:p>
          <a:p>
            <a:r>
              <a:rPr lang="en-US" sz="3200" dirty="0" smtClean="0"/>
              <a:t>Character</a:t>
            </a:r>
          </a:p>
          <a:p>
            <a:r>
              <a:rPr lang="en-US" sz="8700" dirty="0" smtClean="0"/>
              <a:t>R.</a:t>
            </a:r>
          </a:p>
          <a:p>
            <a:r>
              <a:rPr lang="en-US" sz="3200" dirty="0" smtClean="0"/>
              <a:t>Relationship</a:t>
            </a:r>
          </a:p>
          <a:p>
            <a:r>
              <a:rPr lang="en-US" sz="8700" dirty="0" smtClean="0"/>
              <a:t>O. </a:t>
            </a:r>
          </a:p>
          <a:p>
            <a:r>
              <a:rPr lang="en-US" sz="3200" dirty="0" smtClean="0"/>
              <a:t>Objective/Obstacle</a:t>
            </a:r>
          </a:p>
          <a:p>
            <a:r>
              <a:rPr lang="en-US" sz="7000" dirty="0" smtClean="0"/>
              <a:t>W. </a:t>
            </a:r>
          </a:p>
          <a:p>
            <a:r>
              <a:rPr lang="en-US" sz="3200" dirty="0" smtClean="0"/>
              <a:t>Where</a:t>
            </a:r>
            <a:endParaRPr lang="en-US" sz="3200" dirty="0"/>
          </a:p>
        </p:txBody>
      </p:sp>
    </p:spTree>
    <p:extLst>
      <p:ext uri="{BB962C8B-B14F-4D97-AF65-F5344CB8AC3E}">
        <p14:creationId xmlns:p14="http://schemas.microsoft.com/office/powerpoint/2010/main" val="330835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206</TotalTime>
  <Words>500</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Improvisation Notes: III</vt:lpstr>
      <vt:lpstr>“Improvisation is like steering a car by looking through the rear view mirror.  You don’t know where you’re going, you can only see where you’ve been.” Keith Johnstone, British Director </vt:lpstr>
      <vt:lpstr>CRIMES IN IMPROVISATION</vt:lpstr>
      <vt:lpstr>PowerPoint Presentation</vt:lpstr>
      <vt:lpstr>PowerPoint Presentation</vt:lpstr>
      <vt:lpstr>SOME RULES OF IMPROVISATION: wisdom of Charna Halpern and Del Close, wrote the bible of improv called, Truth in Comedy. founders of Improv Olympics and teachers of Mike Meyers, Tina Feye, Chris Farley, and Amy Poeler: </vt:lpstr>
      <vt:lpstr>PowerPoint Presentation</vt:lpstr>
      <vt:lpstr>PowerPoint Presentation</vt:lpstr>
      <vt:lpstr>C.R.O.W.</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Improvisation Notes: III</dc:title>
  <dc:creator>.</dc:creator>
  <cp:lastModifiedBy>.</cp:lastModifiedBy>
  <cp:revision>10</cp:revision>
  <dcterms:created xsi:type="dcterms:W3CDTF">2012-01-20T16:58:50Z</dcterms:created>
  <dcterms:modified xsi:type="dcterms:W3CDTF">2015-02-20T18:12:33Z</dcterms:modified>
</cp:coreProperties>
</file>