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F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68" autoAdjust="0"/>
  </p:normalViewPr>
  <p:slideViewPr>
    <p:cSldViewPr>
      <p:cViewPr>
        <p:scale>
          <a:sx n="81" d="100"/>
          <a:sy n="81" d="100"/>
        </p:scale>
        <p:origin x="-2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5A156B18-7617-4F63-A6AD-C737D85EB9E8}" type="datetimeFigureOut">
              <a:rPr lang="en-US" smtClean="0"/>
              <a:t>9/26/2013</a:t>
            </a:fld>
            <a:endParaRPr lang="en-US"/>
          </a:p>
        </p:txBody>
      </p:sp>
      <p:sp>
        <p:nvSpPr>
          <p:cNvPr id="16" name="Slide Number Placeholder 15"/>
          <p:cNvSpPr>
            <a:spLocks noGrp="1"/>
          </p:cNvSpPr>
          <p:nvPr>
            <p:ph type="sldNum" sz="quarter" idx="11"/>
          </p:nvPr>
        </p:nvSpPr>
        <p:spPr/>
        <p:txBody>
          <a:bodyPr/>
          <a:lstStyle/>
          <a:p>
            <a:fld id="{05CF0954-5BF3-4336-B73C-8FF61A0A626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56B18-7617-4F63-A6AD-C737D85EB9E8}" type="datetimeFigureOut">
              <a:rPr lang="en-US" smtClean="0"/>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0954-5BF3-4336-B73C-8FF61A0A62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56B18-7617-4F63-A6AD-C737D85EB9E8}" type="datetimeFigureOut">
              <a:rPr lang="en-US" smtClean="0"/>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F0954-5BF3-4336-B73C-8FF61A0A62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5A156B18-7617-4F63-A6AD-C737D85EB9E8}" type="datetimeFigureOut">
              <a:rPr lang="en-US" smtClean="0"/>
              <a:t>9/26/2013</a:t>
            </a:fld>
            <a:endParaRPr lang="en-US"/>
          </a:p>
        </p:txBody>
      </p:sp>
      <p:sp>
        <p:nvSpPr>
          <p:cNvPr id="15" name="Slide Number Placeholder 14"/>
          <p:cNvSpPr>
            <a:spLocks noGrp="1"/>
          </p:cNvSpPr>
          <p:nvPr>
            <p:ph type="sldNum" sz="quarter" idx="11"/>
          </p:nvPr>
        </p:nvSpPr>
        <p:spPr/>
        <p:txBody>
          <a:bodyPr/>
          <a:lstStyle/>
          <a:p>
            <a:fld id="{05CF0954-5BF3-4336-B73C-8FF61A0A626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5A156B18-7617-4F63-A6AD-C737D85EB9E8}" type="datetimeFigureOut">
              <a:rPr lang="en-US" smtClean="0"/>
              <a:t>9/26/2013</a:t>
            </a:fld>
            <a:endParaRPr lang="en-US"/>
          </a:p>
        </p:txBody>
      </p:sp>
      <p:sp>
        <p:nvSpPr>
          <p:cNvPr id="13" name="Slide Number Placeholder 12"/>
          <p:cNvSpPr>
            <a:spLocks noGrp="1"/>
          </p:cNvSpPr>
          <p:nvPr>
            <p:ph type="sldNum" sz="quarter" idx="11"/>
          </p:nvPr>
        </p:nvSpPr>
        <p:spPr/>
        <p:txBody>
          <a:bodyPr/>
          <a:lstStyle/>
          <a:p>
            <a:fld id="{05CF0954-5BF3-4336-B73C-8FF61A0A6260}"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A156B18-7617-4F63-A6AD-C737D85EB9E8}" type="datetimeFigureOut">
              <a:rPr lang="en-US" smtClean="0"/>
              <a:t>9/26/2013</a:t>
            </a:fld>
            <a:endParaRPr lang="en-US"/>
          </a:p>
        </p:txBody>
      </p:sp>
      <p:sp>
        <p:nvSpPr>
          <p:cNvPr id="9" name="Slide Number Placeholder 8"/>
          <p:cNvSpPr>
            <a:spLocks noGrp="1"/>
          </p:cNvSpPr>
          <p:nvPr>
            <p:ph type="sldNum" sz="quarter" idx="11"/>
          </p:nvPr>
        </p:nvSpPr>
        <p:spPr/>
        <p:txBody>
          <a:bodyPr/>
          <a:lstStyle/>
          <a:p>
            <a:fld id="{05CF0954-5BF3-4336-B73C-8FF61A0A626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5A156B18-7617-4F63-A6AD-C737D85EB9E8}" type="datetimeFigureOut">
              <a:rPr lang="en-US" smtClean="0"/>
              <a:t>9/26/2013</a:t>
            </a:fld>
            <a:endParaRPr lang="en-US"/>
          </a:p>
        </p:txBody>
      </p:sp>
      <p:sp>
        <p:nvSpPr>
          <p:cNvPr id="15" name="Slide Number Placeholder 14"/>
          <p:cNvSpPr>
            <a:spLocks noGrp="1"/>
          </p:cNvSpPr>
          <p:nvPr>
            <p:ph type="sldNum" sz="quarter" idx="11"/>
          </p:nvPr>
        </p:nvSpPr>
        <p:spPr/>
        <p:txBody>
          <a:bodyPr/>
          <a:lstStyle/>
          <a:p>
            <a:fld id="{05CF0954-5BF3-4336-B73C-8FF61A0A6260}"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5A156B18-7617-4F63-A6AD-C737D85EB9E8}" type="datetimeFigureOut">
              <a:rPr lang="en-US" smtClean="0"/>
              <a:t>9/26/2013</a:t>
            </a:fld>
            <a:endParaRPr lang="en-US"/>
          </a:p>
        </p:txBody>
      </p:sp>
      <p:sp>
        <p:nvSpPr>
          <p:cNvPr id="8" name="Slide Number Placeholder 7"/>
          <p:cNvSpPr>
            <a:spLocks noGrp="1"/>
          </p:cNvSpPr>
          <p:nvPr>
            <p:ph type="sldNum" sz="quarter" idx="11"/>
          </p:nvPr>
        </p:nvSpPr>
        <p:spPr/>
        <p:txBody>
          <a:bodyPr/>
          <a:lstStyle/>
          <a:p>
            <a:fld id="{05CF0954-5BF3-4336-B73C-8FF61A0A626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A156B18-7617-4F63-A6AD-C737D85EB9E8}" type="datetimeFigureOut">
              <a:rPr lang="en-US" smtClean="0"/>
              <a:t>9/26/2013</a:t>
            </a:fld>
            <a:endParaRPr lang="en-US"/>
          </a:p>
        </p:txBody>
      </p:sp>
      <p:sp>
        <p:nvSpPr>
          <p:cNvPr id="6" name="Slide Number Placeholder 5"/>
          <p:cNvSpPr>
            <a:spLocks noGrp="1"/>
          </p:cNvSpPr>
          <p:nvPr>
            <p:ph type="sldNum" sz="quarter" idx="11"/>
          </p:nvPr>
        </p:nvSpPr>
        <p:spPr/>
        <p:txBody>
          <a:bodyPr/>
          <a:lstStyle/>
          <a:p>
            <a:fld id="{05CF0954-5BF3-4336-B73C-8FF61A0A6260}"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5A156B18-7617-4F63-A6AD-C737D85EB9E8}" type="datetimeFigureOut">
              <a:rPr lang="en-US" smtClean="0"/>
              <a:t>9/26/2013</a:t>
            </a:fld>
            <a:endParaRPr lang="en-US"/>
          </a:p>
        </p:txBody>
      </p:sp>
      <p:sp>
        <p:nvSpPr>
          <p:cNvPr id="16" name="Slide Number Placeholder 15"/>
          <p:cNvSpPr>
            <a:spLocks noGrp="1"/>
          </p:cNvSpPr>
          <p:nvPr>
            <p:ph type="sldNum" sz="quarter" idx="11"/>
          </p:nvPr>
        </p:nvSpPr>
        <p:spPr/>
        <p:txBody>
          <a:bodyPr/>
          <a:lstStyle/>
          <a:p>
            <a:fld id="{05CF0954-5BF3-4336-B73C-8FF61A0A626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5A156B18-7617-4F63-A6AD-C737D85EB9E8}" type="datetimeFigureOut">
              <a:rPr lang="en-US" smtClean="0"/>
              <a:t>9/26/2013</a:t>
            </a:fld>
            <a:endParaRPr lang="en-US"/>
          </a:p>
        </p:txBody>
      </p:sp>
      <p:sp>
        <p:nvSpPr>
          <p:cNvPr id="14" name="Slide Number Placeholder 13"/>
          <p:cNvSpPr>
            <a:spLocks noGrp="1"/>
          </p:cNvSpPr>
          <p:nvPr>
            <p:ph type="sldNum" sz="quarter" idx="11"/>
          </p:nvPr>
        </p:nvSpPr>
        <p:spPr/>
        <p:txBody>
          <a:bodyPr/>
          <a:lstStyle/>
          <a:p>
            <a:fld id="{05CF0954-5BF3-4336-B73C-8FF61A0A6260}"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A156B18-7617-4F63-A6AD-C737D85EB9E8}" type="datetimeFigureOut">
              <a:rPr lang="en-US" smtClean="0"/>
              <a:t>9/26/2013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05CF0954-5BF3-4336-B73C-8FF61A0A626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090171"/>
            <a:ext cx="8770552" cy="1754326"/>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Let’s review our stage directions!</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161929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402890"/>
            <a:ext cx="4572000" cy="3477875"/>
          </a:xfrm>
          <a:prstGeom prst="rect">
            <a:avLst/>
          </a:prstGeom>
          <a:noFill/>
        </p:spPr>
        <p:txBody>
          <a:bodyPr wrap="square" rtlCol="0">
            <a:spAutoFit/>
          </a:bodyPr>
          <a:lstStyle/>
          <a:p>
            <a:r>
              <a:rPr lang="en-US" sz="4400" b="1" dirty="0" smtClean="0">
                <a:solidFill>
                  <a:schemeClr val="tx2">
                    <a:lumMod val="50000"/>
                  </a:schemeClr>
                </a:solidFill>
              </a:rPr>
              <a:t>Now, let’s talk about Stage Strengths and Emotional Value of the stage.</a:t>
            </a:r>
            <a:endParaRPr lang="en-US" sz="4400" b="1" dirty="0">
              <a:solidFill>
                <a:schemeClr val="tx2">
                  <a:lumMod val="50000"/>
                </a:schemeClr>
              </a:solidFill>
            </a:endParaRPr>
          </a:p>
        </p:txBody>
      </p:sp>
    </p:spTree>
    <p:extLst>
      <p:ext uri="{BB962C8B-B14F-4D97-AF65-F5344CB8AC3E}">
        <p14:creationId xmlns:p14="http://schemas.microsoft.com/office/powerpoint/2010/main" val="31572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504092"/>
            <a:ext cx="5791200" cy="1200329"/>
          </a:xfrm>
          <a:prstGeom prst="rect">
            <a:avLst/>
          </a:prstGeom>
          <a:noFill/>
        </p:spPr>
        <p:txBody>
          <a:bodyPr wrap="square" rtlCol="0">
            <a:spAutoFit/>
          </a:bodyPr>
          <a:lstStyle/>
          <a:p>
            <a:r>
              <a:rPr lang="en-US" sz="2400" dirty="0" smtClean="0"/>
              <a:t>Number one through six in order of importance of the stage; one is the highest and six is the lowest.</a:t>
            </a:r>
            <a:endParaRPr lang="en-US" sz="2400"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869831"/>
            <a:ext cx="7804265"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062046" y="4097215"/>
            <a:ext cx="609600" cy="707886"/>
          </a:xfrm>
          <a:prstGeom prst="rect">
            <a:avLst/>
          </a:prstGeom>
          <a:noFill/>
        </p:spPr>
        <p:txBody>
          <a:bodyPr wrap="square" rtlCol="0">
            <a:spAutoFit/>
          </a:bodyPr>
          <a:lstStyle/>
          <a:p>
            <a:r>
              <a:rPr lang="en-US" sz="4000" dirty="0" smtClean="0">
                <a:solidFill>
                  <a:srgbClr val="C00000"/>
                </a:solidFill>
              </a:rPr>
              <a:t>1</a:t>
            </a:r>
            <a:endParaRPr lang="en-US" sz="4000" dirty="0">
              <a:solidFill>
                <a:srgbClr val="C00000"/>
              </a:solidFill>
            </a:endParaRPr>
          </a:p>
        </p:txBody>
      </p:sp>
      <p:sp>
        <p:nvSpPr>
          <p:cNvPr id="4" name="TextBox 3"/>
          <p:cNvSpPr txBox="1"/>
          <p:nvPr/>
        </p:nvSpPr>
        <p:spPr>
          <a:xfrm>
            <a:off x="4026877" y="2863754"/>
            <a:ext cx="609600" cy="646331"/>
          </a:xfrm>
          <a:prstGeom prst="rect">
            <a:avLst/>
          </a:prstGeom>
          <a:noFill/>
        </p:spPr>
        <p:txBody>
          <a:bodyPr wrap="square" rtlCol="0">
            <a:spAutoFit/>
          </a:bodyPr>
          <a:lstStyle/>
          <a:p>
            <a:r>
              <a:rPr lang="en-US" sz="3600" b="1" dirty="0" smtClean="0">
                <a:solidFill>
                  <a:srgbClr val="C00000"/>
                </a:solidFill>
              </a:rPr>
              <a:t>2</a:t>
            </a:r>
            <a:endParaRPr lang="en-US" sz="3600" b="1" dirty="0">
              <a:solidFill>
                <a:srgbClr val="C00000"/>
              </a:solidFill>
            </a:endParaRPr>
          </a:p>
        </p:txBody>
      </p:sp>
      <p:sp>
        <p:nvSpPr>
          <p:cNvPr id="5" name="TextBox 4"/>
          <p:cNvSpPr txBox="1"/>
          <p:nvPr/>
        </p:nvSpPr>
        <p:spPr>
          <a:xfrm>
            <a:off x="2438400" y="4132385"/>
            <a:ext cx="762000" cy="707886"/>
          </a:xfrm>
          <a:prstGeom prst="rect">
            <a:avLst/>
          </a:prstGeom>
          <a:noFill/>
        </p:spPr>
        <p:txBody>
          <a:bodyPr wrap="square" rtlCol="0">
            <a:spAutoFit/>
          </a:bodyPr>
          <a:lstStyle/>
          <a:p>
            <a:r>
              <a:rPr lang="en-US" sz="4000" b="1" dirty="0" smtClean="0">
                <a:solidFill>
                  <a:srgbClr val="C00000"/>
                </a:solidFill>
              </a:rPr>
              <a:t>3</a:t>
            </a:r>
            <a:endParaRPr lang="en-US" sz="4000" b="1" dirty="0">
              <a:solidFill>
                <a:srgbClr val="C00000"/>
              </a:solidFill>
            </a:endParaRPr>
          </a:p>
        </p:txBody>
      </p:sp>
      <p:sp>
        <p:nvSpPr>
          <p:cNvPr id="6" name="TextBox 5"/>
          <p:cNvSpPr txBox="1"/>
          <p:nvPr/>
        </p:nvSpPr>
        <p:spPr>
          <a:xfrm>
            <a:off x="5562600" y="4163162"/>
            <a:ext cx="762000" cy="646331"/>
          </a:xfrm>
          <a:prstGeom prst="rect">
            <a:avLst/>
          </a:prstGeom>
          <a:noFill/>
        </p:spPr>
        <p:txBody>
          <a:bodyPr wrap="square" rtlCol="0">
            <a:spAutoFit/>
          </a:bodyPr>
          <a:lstStyle/>
          <a:p>
            <a:r>
              <a:rPr lang="en-US" sz="3600" b="1" dirty="0" smtClean="0">
                <a:solidFill>
                  <a:srgbClr val="C00000"/>
                </a:solidFill>
              </a:rPr>
              <a:t>4</a:t>
            </a:r>
            <a:endParaRPr lang="en-US" sz="3600" b="1" dirty="0">
              <a:solidFill>
                <a:srgbClr val="C00000"/>
              </a:solidFill>
            </a:endParaRPr>
          </a:p>
        </p:txBody>
      </p:sp>
      <p:sp>
        <p:nvSpPr>
          <p:cNvPr id="7" name="TextBox 6"/>
          <p:cNvSpPr txBox="1"/>
          <p:nvPr/>
        </p:nvSpPr>
        <p:spPr>
          <a:xfrm>
            <a:off x="2743200" y="2863754"/>
            <a:ext cx="762000" cy="646331"/>
          </a:xfrm>
          <a:prstGeom prst="rect">
            <a:avLst/>
          </a:prstGeom>
          <a:noFill/>
        </p:spPr>
        <p:txBody>
          <a:bodyPr wrap="square" rtlCol="0">
            <a:spAutoFit/>
          </a:bodyPr>
          <a:lstStyle/>
          <a:p>
            <a:r>
              <a:rPr lang="en-US" sz="3600" b="1" dirty="0" smtClean="0">
                <a:solidFill>
                  <a:srgbClr val="C00000"/>
                </a:solidFill>
              </a:rPr>
              <a:t>5</a:t>
            </a:r>
            <a:endParaRPr lang="en-US" sz="3600" b="1" dirty="0">
              <a:solidFill>
                <a:srgbClr val="C00000"/>
              </a:solidFill>
            </a:endParaRPr>
          </a:p>
        </p:txBody>
      </p:sp>
      <p:sp>
        <p:nvSpPr>
          <p:cNvPr id="8" name="TextBox 7"/>
          <p:cNvSpPr txBox="1"/>
          <p:nvPr/>
        </p:nvSpPr>
        <p:spPr>
          <a:xfrm>
            <a:off x="5486400" y="2863754"/>
            <a:ext cx="609600" cy="584775"/>
          </a:xfrm>
          <a:prstGeom prst="rect">
            <a:avLst/>
          </a:prstGeom>
          <a:noFill/>
        </p:spPr>
        <p:txBody>
          <a:bodyPr wrap="square" rtlCol="0">
            <a:spAutoFit/>
          </a:bodyPr>
          <a:lstStyle/>
          <a:p>
            <a:r>
              <a:rPr lang="en-US" sz="3200" b="1" dirty="0" smtClean="0">
                <a:solidFill>
                  <a:srgbClr val="C00000"/>
                </a:solidFill>
              </a:rPr>
              <a:t>6</a:t>
            </a:r>
            <a:endParaRPr lang="en-US" sz="3200" b="1" dirty="0">
              <a:solidFill>
                <a:srgbClr val="C00000"/>
              </a:solidFill>
            </a:endParaRPr>
          </a:p>
        </p:txBody>
      </p:sp>
    </p:spTree>
    <p:extLst>
      <p:ext uri="{BB962C8B-B14F-4D97-AF65-F5344CB8AC3E}">
        <p14:creationId xmlns:p14="http://schemas.microsoft.com/office/powerpoint/2010/main" val="374651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42999"/>
            <a:ext cx="6324600" cy="4524315"/>
          </a:xfrm>
          <a:prstGeom prst="rect">
            <a:avLst/>
          </a:prstGeom>
        </p:spPr>
        <p:txBody>
          <a:bodyPr wrap="square">
            <a:spAutoFit/>
          </a:bodyPr>
          <a:lstStyle/>
          <a:p>
            <a:r>
              <a:rPr lang="en-US" sz="3200" b="1" dirty="0"/>
              <a:t>Some authorities believe that each stage area has an </a:t>
            </a:r>
            <a:r>
              <a:rPr lang="en-US" sz="3200" b="1" dirty="0">
                <a:solidFill>
                  <a:srgbClr val="FF0000"/>
                </a:solidFill>
              </a:rPr>
              <a:t>emotional</a:t>
            </a:r>
            <a:r>
              <a:rPr lang="en-US" sz="3200" b="1" dirty="0"/>
              <a:t> value as well. Therefore, directors might want to think about placing their actors in the following areas of the stage when they want to communicate a certain mood, feeling or </a:t>
            </a:r>
            <a:r>
              <a:rPr lang="en-US" sz="3200" b="1" dirty="0" smtClean="0"/>
              <a:t>emotion…</a:t>
            </a:r>
            <a:endParaRPr lang="en-US" sz="3200" b="1" dirty="0"/>
          </a:p>
        </p:txBody>
      </p:sp>
    </p:spTree>
    <p:extLst>
      <p:ext uri="{BB962C8B-B14F-4D97-AF65-F5344CB8AC3E}">
        <p14:creationId xmlns:p14="http://schemas.microsoft.com/office/powerpoint/2010/main" val="3674435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38" y="833120"/>
            <a:ext cx="5943600" cy="830997"/>
          </a:xfrm>
          <a:prstGeom prst="rect">
            <a:avLst/>
          </a:prstGeom>
        </p:spPr>
        <p:txBody>
          <a:bodyPr wrap="square">
            <a:spAutoFit/>
          </a:bodyPr>
          <a:lstStyle/>
          <a:p>
            <a:r>
              <a:rPr lang="en-US" sz="2400" dirty="0" smtClean="0">
                <a:solidFill>
                  <a:srgbClr val="FF0000"/>
                </a:solidFill>
              </a:rPr>
              <a:t>Climactic </a:t>
            </a:r>
            <a:r>
              <a:rPr lang="en-US" sz="2400" dirty="0">
                <a:solidFill>
                  <a:srgbClr val="FF0000"/>
                </a:solidFill>
              </a:rPr>
              <a:t>scenes</a:t>
            </a:r>
            <a:r>
              <a:rPr lang="en-US" sz="2400" dirty="0"/>
              <a:t>, scenes where emotions EXPLODE! </a:t>
            </a:r>
          </a:p>
        </p:txBody>
      </p:sp>
      <p:sp>
        <p:nvSpPr>
          <p:cNvPr id="3" name="TextBox 2"/>
          <p:cNvSpPr txBox="1"/>
          <p:nvPr/>
        </p:nvSpPr>
        <p:spPr>
          <a:xfrm>
            <a:off x="304800" y="841884"/>
            <a:ext cx="3276600" cy="461665"/>
          </a:xfrm>
          <a:prstGeom prst="rect">
            <a:avLst/>
          </a:prstGeom>
          <a:noFill/>
        </p:spPr>
        <p:txBody>
          <a:bodyPr wrap="square" rtlCol="0">
            <a:spAutoFit/>
          </a:bodyPr>
          <a:lstStyle/>
          <a:p>
            <a:r>
              <a:rPr lang="en-US" sz="2400" dirty="0" smtClean="0"/>
              <a:t>DOWN CENTER:</a:t>
            </a:r>
            <a:endParaRPr lang="en-US" sz="2400" dirty="0"/>
          </a:p>
        </p:txBody>
      </p:sp>
      <p:sp>
        <p:nvSpPr>
          <p:cNvPr id="4" name="TextBox 3"/>
          <p:cNvSpPr txBox="1"/>
          <p:nvPr/>
        </p:nvSpPr>
        <p:spPr>
          <a:xfrm>
            <a:off x="304800" y="1724910"/>
            <a:ext cx="3581400" cy="461665"/>
          </a:xfrm>
          <a:prstGeom prst="rect">
            <a:avLst/>
          </a:prstGeom>
          <a:noFill/>
        </p:spPr>
        <p:txBody>
          <a:bodyPr wrap="square" rtlCol="0">
            <a:spAutoFit/>
          </a:bodyPr>
          <a:lstStyle/>
          <a:p>
            <a:r>
              <a:rPr lang="en-US" sz="2400" dirty="0" smtClean="0"/>
              <a:t>UP CENTER:</a:t>
            </a:r>
            <a:endParaRPr lang="en-US" sz="2400" dirty="0"/>
          </a:p>
        </p:txBody>
      </p:sp>
      <p:sp>
        <p:nvSpPr>
          <p:cNvPr id="5" name="Rectangle 4"/>
          <p:cNvSpPr/>
          <p:nvPr/>
        </p:nvSpPr>
        <p:spPr>
          <a:xfrm>
            <a:off x="2209800" y="1724910"/>
            <a:ext cx="5470728" cy="461665"/>
          </a:xfrm>
          <a:prstGeom prst="rect">
            <a:avLst/>
          </a:prstGeom>
        </p:spPr>
        <p:txBody>
          <a:bodyPr wrap="none">
            <a:spAutoFit/>
          </a:bodyPr>
          <a:lstStyle/>
          <a:p>
            <a:r>
              <a:rPr lang="en-US" sz="2400" dirty="0"/>
              <a:t>Scenes of dignity, </a:t>
            </a:r>
            <a:r>
              <a:rPr lang="en-US" sz="2400" dirty="0">
                <a:solidFill>
                  <a:srgbClr val="FF0000"/>
                </a:solidFill>
              </a:rPr>
              <a:t>royalty</a:t>
            </a:r>
            <a:r>
              <a:rPr lang="en-US" sz="2400" dirty="0"/>
              <a:t>, or formality. </a:t>
            </a:r>
          </a:p>
        </p:txBody>
      </p:sp>
      <p:sp>
        <p:nvSpPr>
          <p:cNvPr id="6" name="TextBox 5"/>
          <p:cNvSpPr txBox="1"/>
          <p:nvPr/>
        </p:nvSpPr>
        <p:spPr>
          <a:xfrm>
            <a:off x="304800" y="2362200"/>
            <a:ext cx="3048000" cy="461665"/>
          </a:xfrm>
          <a:prstGeom prst="rect">
            <a:avLst/>
          </a:prstGeom>
          <a:noFill/>
        </p:spPr>
        <p:txBody>
          <a:bodyPr wrap="square" rtlCol="0">
            <a:spAutoFit/>
          </a:bodyPr>
          <a:lstStyle/>
          <a:p>
            <a:r>
              <a:rPr lang="en-US" sz="2400" dirty="0" smtClean="0"/>
              <a:t>DOWN RIGHT:</a:t>
            </a:r>
            <a:endParaRPr lang="en-US" sz="2400" dirty="0"/>
          </a:p>
        </p:txBody>
      </p:sp>
      <p:sp>
        <p:nvSpPr>
          <p:cNvPr id="7" name="Rectangle 6"/>
          <p:cNvSpPr/>
          <p:nvPr/>
        </p:nvSpPr>
        <p:spPr>
          <a:xfrm>
            <a:off x="2514600" y="2362200"/>
            <a:ext cx="4572000" cy="830997"/>
          </a:xfrm>
          <a:prstGeom prst="rect">
            <a:avLst/>
          </a:prstGeom>
        </p:spPr>
        <p:txBody>
          <a:bodyPr>
            <a:spAutoFit/>
          </a:bodyPr>
          <a:lstStyle/>
          <a:p>
            <a:r>
              <a:rPr lang="en-US" sz="2400" dirty="0">
                <a:solidFill>
                  <a:srgbClr val="FF0000"/>
                </a:solidFill>
              </a:rPr>
              <a:t>Love </a:t>
            </a:r>
            <a:r>
              <a:rPr lang="en-US" sz="2400" dirty="0"/>
              <a:t>scenes and other intimate, warm units. </a:t>
            </a:r>
          </a:p>
        </p:txBody>
      </p:sp>
      <p:sp>
        <p:nvSpPr>
          <p:cNvPr id="8" name="Rectangle 7"/>
          <p:cNvSpPr/>
          <p:nvPr/>
        </p:nvSpPr>
        <p:spPr>
          <a:xfrm>
            <a:off x="304800" y="3178516"/>
            <a:ext cx="2185150" cy="461665"/>
          </a:xfrm>
          <a:prstGeom prst="rect">
            <a:avLst/>
          </a:prstGeom>
        </p:spPr>
        <p:txBody>
          <a:bodyPr wrap="none">
            <a:spAutoFit/>
          </a:bodyPr>
          <a:lstStyle/>
          <a:p>
            <a:r>
              <a:rPr lang="en-US" sz="2400" dirty="0"/>
              <a:t>DOWN LEFT: </a:t>
            </a:r>
          </a:p>
        </p:txBody>
      </p:sp>
      <p:sp>
        <p:nvSpPr>
          <p:cNvPr id="9" name="Rectangle 8"/>
          <p:cNvSpPr/>
          <p:nvPr/>
        </p:nvSpPr>
        <p:spPr>
          <a:xfrm>
            <a:off x="2297723" y="3178516"/>
            <a:ext cx="4572000" cy="830997"/>
          </a:xfrm>
          <a:prstGeom prst="rect">
            <a:avLst/>
          </a:prstGeom>
        </p:spPr>
        <p:txBody>
          <a:bodyPr>
            <a:spAutoFit/>
          </a:bodyPr>
          <a:lstStyle/>
          <a:p>
            <a:r>
              <a:rPr lang="en-US" sz="2400" dirty="0"/>
              <a:t>Routine business, soliloquies, or scenes that build </a:t>
            </a:r>
            <a:r>
              <a:rPr lang="en-US" sz="2400" dirty="0">
                <a:solidFill>
                  <a:srgbClr val="FF0000"/>
                </a:solidFill>
              </a:rPr>
              <a:t>tension</a:t>
            </a:r>
            <a:r>
              <a:rPr lang="en-US" sz="2400" dirty="0"/>
              <a:t>. </a:t>
            </a:r>
          </a:p>
        </p:txBody>
      </p:sp>
      <p:sp>
        <p:nvSpPr>
          <p:cNvPr id="10" name="Rectangle 9"/>
          <p:cNvSpPr/>
          <p:nvPr/>
        </p:nvSpPr>
        <p:spPr>
          <a:xfrm>
            <a:off x="304800" y="4009513"/>
            <a:ext cx="1812932" cy="461665"/>
          </a:xfrm>
          <a:prstGeom prst="rect">
            <a:avLst/>
          </a:prstGeom>
        </p:spPr>
        <p:txBody>
          <a:bodyPr wrap="none">
            <a:spAutoFit/>
          </a:bodyPr>
          <a:lstStyle/>
          <a:p>
            <a:r>
              <a:rPr lang="en-US" sz="2400" dirty="0"/>
              <a:t>UP RIGHT: </a:t>
            </a:r>
          </a:p>
        </p:txBody>
      </p:sp>
      <p:sp>
        <p:nvSpPr>
          <p:cNvPr id="11" name="Rectangle 10"/>
          <p:cNvSpPr/>
          <p:nvPr/>
        </p:nvSpPr>
        <p:spPr>
          <a:xfrm>
            <a:off x="1971208" y="4015375"/>
            <a:ext cx="5863208" cy="461665"/>
          </a:xfrm>
          <a:prstGeom prst="rect">
            <a:avLst/>
          </a:prstGeom>
        </p:spPr>
        <p:txBody>
          <a:bodyPr wrap="none">
            <a:spAutoFit/>
          </a:bodyPr>
          <a:lstStyle/>
          <a:p>
            <a:r>
              <a:rPr lang="en-US" sz="2400" dirty="0" smtClean="0"/>
              <a:t>Eavesdropping </a:t>
            </a:r>
            <a:r>
              <a:rPr lang="en-US" sz="2400" dirty="0"/>
              <a:t>or </a:t>
            </a:r>
            <a:r>
              <a:rPr lang="en-US" sz="2400" dirty="0">
                <a:solidFill>
                  <a:srgbClr val="FF0000"/>
                </a:solidFill>
              </a:rPr>
              <a:t>foreshadowing</a:t>
            </a:r>
            <a:r>
              <a:rPr lang="en-US" sz="2400" dirty="0"/>
              <a:t> events. </a:t>
            </a:r>
          </a:p>
        </p:txBody>
      </p:sp>
      <p:sp>
        <p:nvSpPr>
          <p:cNvPr id="12" name="Rectangle 11"/>
          <p:cNvSpPr/>
          <p:nvPr/>
        </p:nvSpPr>
        <p:spPr>
          <a:xfrm>
            <a:off x="304800" y="4572000"/>
            <a:ext cx="1923185" cy="461665"/>
          </a:xfrm>
          <a:prstGeom prst="rect">
            <a:avLst/>
          </a:prstGeom>
        </p:spPr>
        <p:txBody>
          <a:bodyPr wrap="square">
            <a:spAutoFit/>
          </a:bodyPr>
          <a:lstStyle/>
          <a:p>
            <a:r>
              <a:rPr lang="en-US" sz="2400" dirty="0"/>
              <a:t>UP LEFT: </a:t>
            </a:r>
          </a:p>
        </p:txBody>
      </p:sp>
      <p:sp>
        <p:nvSpPr>
          <p:cNvPr id="13" name="Rectangle 12"/>
          <p:cNvSpPr/>
          <p:nvPr/>
        </p:nvSpPr>
        <p:spPr>
          <a:xfrm>
            <a:off x="1778374" y="4572000"/>
            <a:ext cx="5460625" cy="461665"/>
          </a:xfrm>
          <a:prstGeom prst="rect">
            <a:avLst/>
          </a:prstGeom>
        </p:spPr>
        <p:txBody>
          <a:bodyPr wrap="square">
            <a:spAutoFit/>
          </a:bodyPr>
          <a:lstStyle/>
          <a:p>
            <a:r>
              <a:rPr lang="en-US" sz="2400" dirty="0"/>
              <a:t>Horror scenes, </a:t>
            </a:r>
            <a:r>
              <a:rPr lang="en-US" sz="2400" dirty="0">
                <a:solidFill>
                  <a:srgbClr val="FF0000"/>
                </a:solidFill>
              </a:rPr>
              <a:t>ghosts</a:t>
            </a:r>
            <a:r>
              <a:rPr lang="en-US" sz="2400" dirty="0"/>
              <a:t>, and unreality. </a:t>
            </a:r>
          </a:p>
        </p:txBody>
      </p:sp>
    </p:spTree>
    <p:extLst>
      <p:ext uri="{BB962C8B-B14F-4D97-AF65-F5344CB8AC3E}">
        <p14:creationId xmlns:p14="http://schemas.microsoft.com/office/powerpoint/2010/main" val="75046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1143000"/>
            <a:ext cx="5715000" cy="5632311"/>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bg1"/>
                </a:solidFill>
              </a:rPr>
              <a:t>Now, let’s talk about Composition, climactic compositions, and movement patterns.</a:t>
            </a:r>
          </a:p>
          <a:p>
            <a:r>
              <a:rPr lang="en-US" dirty="0"/>
              <a:t>Composition is </a:t>
            </a:r>
            <a:r>
              <a:rPr lang="en-US" b="1" dirty="0">
                <a:solidFill>
                  <a:schemeClr val="bg1"/>
                </a:solidFill>
              </a:rPr>
              <a:t>static</a:t>
            </a:r>
            <a:r>
              <a:rPr lang="en-US" dirty="0"/>
              <a:t>, caught movement that communicates characters’ desires, intentions, and motivations.  </a:t>
            </a:r>
          </a:p>
          <a:p>
            <a:endParaRPr lang="en-US" dirty="0" smtClean="0"/>
          </a:p>
          <a:p>
            <a:pPr marL="285750" indent="-285750">
              <a:buFont typeface="Arial" panose="020B0604020202020204" pitchFamily="34" charset="0"/>
              <a:buChar char="•"/>
            </a:pPr>
            <a:r>
              <a:rPr lang="en-US" dirty="0" smtClean="0"/>
              <a:t>In </a:t>
            </a:r>
            <a:r>
              <a:rPr lang="en-US" dirty="0"/>
              <a:t>a sense, a performed scene or play is a continuous </a:t>
            </a:r>
            <a:r>
              <a:rPr lang="en-US" b="1" dirty="0">
                <a:solidFill>
                  <a:schemeClr val="bg1"/>
                </a:solidFill>
              </a:rPr>
              <a:t>alternation</a:t>
            </a:r>
            <a:r>
              <a:rPr lang="en-US" dirty="0"/>
              <a:t> of composition and movement, and the composition is like the </a:t>
            </a:r>
            <a:r>
              <a:rPr lang="en-US" b="1" dirty="0">
                <a:solidFill>
                  <a:schemeClr val="bg1"/>
                </a:solidFill>
              </a:rPr>
              <a:t>still</a:t>
            </a:r>
            <a:r>
              <a:rPr lang="en-US" dirty="0"/>
              <a:t> photos communicating the characters’ inner desires.  My college teacher, Tom McNally said to us once, that if a scene was directed well, and the actors were simply to go from composition to composition, without </a:t>
            </a:r>
            <a:r>
              <a:rPr lang="en-US" b="1" dirty="0">
                <a:solidFill>
                  <a:schemeClr val="bg1"/>
                </a:solidFill>
              </a:rPr>
              <a:t>speaking</a:t>
            </a:r>
            <a:r>
              <a:rPr lang="en-US" dirty="0"/>
              <a:t>, that the audience would understand what the scene was about.    </a:t>
            </a:r>
          </a:p>
          <a:p>
            <a:endParaRPr lang="en-US" dirty="0" smtClean="0"/>
          </a:p>
          <a:p>
            <a:pPr marL="285750" indent="-285750">
              <a:buFont typeface="Arial" panose="020B0604020202020204" pitchFamily="34" charset="0"/>
              <a:buChar char="•"/>
            </a:pPr>
            <a:r>
              <a:rPr lang="en-US" dirty="0" smtClean="0"/>
              <a:t>Compositions </a:t>
            </a:r>
            <a:r>
              <a:rPr lang="en-US" dirty="0"/>
              <a:t>have the following meanings</a:t>
            </a:r>
            <a:r>
              <a:rPr lang="en-US" dirty="0" smtClean="0"/>
              <a:t>:</a:t>
            </a:r>
          </a:p>
          <a:p>
            <a:endParaRPr lang="en-US" dirty="0"/>
          </a:p>
          <a:p>
            <a:r>
              <a:rPr lang="en-US" b="1" dirty="0" smtClean="0">
                <a:solidFill>
                  <a:schemeClr val="bg1"/>
                </a:solidFill>
              </a:rPr>
              <a:t>See Picture 2</a:t>
            </a:r>
            <a:endParaRPr lang="en-US" b="1" dirty="0">
              <a:solidFill>
                <a:schemeClr val="bg1"/>
              </a:solidFill>
            </a:endParaRPr>
          </a:p>
          <a:p>
            <a:endParaRPr lang="en-US" dirty="0"/>
          </a:p>
        </p:txBody>
      </p:sp>
    </p:spTree>
    <p:extLst>
      <p:ext uri="{BB962C8B-B14F-4D97-AF65-F5344CB8AC3E}">
        <p14:creationId xmlns:p14="http://schemas.microsoft.com/office/powerpoint/2010/main" val="42081884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6324600" cy="6740307"/>
          </a:xfrm>
          <a:prstGeom prst="rect">
            <a:avLst/>
          </a:prstGeom>
          <a:noFill/>
        </p:spPr>
        <p:txBody>
          <a:bodyPr wrap="square" rtlCol="0">
            <a:spAutoFit/>
          </a:bodyPr>
          <a:lstStyle/>
          <a:p>
            <a:pPr marL="342900" lvl="0" indent="-342900">
              <a:buFont typeface="+mj-lt"/>
              <a:buAutoNum type="arabicPeriod"/>
            </a:pPr>
            <a:r>
              <a:rPr lang="en-US" dirty="0">
                <a:solidFill>
                  <a:srgbClr val="FFFF00"/>
                </a:solidFill>
              </a:rPr>
              <a:t>A and B like each other and confronting each other in anger or love</a:t>
            </a:r>
            <a:r>
              <a:rPr lang="en-US" dirty="0"/>
              <a:t>. </a:t>
            </a:r>
            <a:r>
              <a:rPr lang="en-US" b="1" dirty="0"/>
              <a:t>*Climactic </a:t>
            </a:r>
            <a:r>
              <a:rPr lang="en-US" b="1" dirty="0" smtClean="0"/>
              <a:t>Composition</a:t>
            </a:r>
          </a:p>
          <a:p>
            <a:pPr marL="342900" lvl="0" indent="-342900">
              <a:buFont typeface="+mj-lt"/>
              <a:buAutoNum type="arabicPeriod"/>
            </a:pPr>
            <a:endParaRPr lang="en-US" dirty="0"/>
          </a:p>
          <a:p>
            <a:pPr marL="342900" lvl="0" indent="-342900">
              <a:buFont typeface="+mj-lt"/>
              <a:buAutoNum type="arabicPeriod"/>
            </a:pPr>
            <a:r>
              <a:rPr lang="en-US" dirty="0">
                <a:solidFill>
                  <a:srgbClr val="FFFF00"/>
                </a:solidFill>
              </a:rPr>
              <a:t>A is playing hard to get with B the weaker</a:t>
            </a:r>
            <a:r>
              <a:rPr lang="en-US" dirty="0" smtClean="0">
                <a:solidFill>
                  <a:srgbClr val="FFFF00"/>
                </a:solidFill>
              </a:rPr>
              <a:t>.</a:t>
            </a:r>
          </a:p>
          <a:p>
            <a:pPr marL="342900" lvl="0" indent="-342900">
              <a:buFont typeface="+mj-lt"/>
              <a:buAutoNum type="arabicPeriod"/>
            </a:pPr>
            <a:endParaRPr lang="en-US" dirty="0"/>
          </a:p>
          <a:p>
            <a:pPr marL="342900" lvl="0" indent="-342900">
              <a:buFont typeface="+mj-lt"/>
              <a:buAutoNum type="arabicPeriod"/>
            </a:pPr>
            <a:r>
              <a:rPr lang="en-US" dirty="0">
                <a:solidFill>
                  <a:srgbClr val="FFFF00"/>
                </a:solidFill>
              </a:rPr>
              <a:t>B is playing hard to get, with A the weaker</a:t>
            </a:r>
            <a:r>
              <a:rPr lang="en-US" dirty="0" smtClean="0">
                <a:solidFill>
                  <a:srgbClr val="FFFF00"/>
                </a:solidFill>
              </a:rPr>
              <a:t>.</a:t>
            </a:r>
          </a:p>
          <a:p>
            <a:pPr lvl="0"/>
            <a:endParaRPr lang="en-US" dirty="0"/>
          </a:p>
          <a:p>
            <a:pPr lvl="0"/>
            <a:r>
              <a:rPr lang="en-US" dirty="0" smtClean="0"/>
              <a:t>4. </a:t>
            </a:r>
            <a:r>
              <a:rPr lang="en-US" dirty="0" smtClean="0">
                <a:solidFill>
                  <a:srgbClr val="FFFF00"/>
                </a:solidFill>
              </a:rPr>
              <a:t>The </a:t>
            </a:r>
            <a:r>
              <a:rPr lang="en-US" dirty="0">
                <a:solidFill>
                  <a:srgbClr val="FFFF00"/>
                </a:solidFill>
              </a:rPr>
              <a:t>relationship between A and B is disrupted </a:t>
            </a:r>
            <a:r>
              <a:rPr lang="en-US" dirty="0" smtClean="0">
                <a:solidFill>
                  <a:srgbClr val="FFFF00"/>
                </a:solidFill>
              </a:rPr>
              <a:t>completely</a:t>
            </a:r>
          </a:p>
          <a:p>
            <a:pPr lvl="0"/>
            <a:endParaRPr lang="en-US" dirty="0"/>
          </a:p>
          <a:p>
            <a:pPr lvl="0"/>
            <a:r>
              <a:rPr lang="en-US" dirty="0" smtClean="0"/>
              <a:t>5. </a:t>
            </a:r>
            <a:r>
              <a:rPr lang="en-US" dirty="0" smtClean="0">
                <a:solidFill>
                  <a:srgbClr val="FFFF00"/>
                </a:solidFill>
              </a:rPr>
              <a:t>Although </a:t>
            </a:r>
            <a:r>
              <a:rPr lang="en-US" dirty="0">
                <a:solidFill>
                  <a:srgbClr val="FFFF00"/>
                </a:solidFill>
              </a:rPr>
              <a:t>A and B face </a:t>
            </a:r>
            <a:r>
              <a:rPr lang="en-US" dirty="0" smtClean="0">
                <a:solidFill>
                  <a:srgbClr val="FFFF00"/>
                </a:solidFill>
              </a:rPr>
              <a:t>each other</a:t>
            </a:r>
            <a:r>
              <a:rPr lang="en-US" dirty="0">
                <a:solidFill>
                  <a:srgbClr val="FFFF00"/>
                </a:solidFill>
              </a:rPr>
              <a:t>, they are separated in coolness. </a:t>
            </a:r>
            <a:endParaRPr lang="en-US" dirty="0" smtClean="0">
              <a:solidFill>
                <a:srgbClr val="FFFF00"/>
              </a:solidFill>
            </a:endParaRPr>
          </a:p>
          <a:p>
            <a:r>
              <a:rPr lang="en-US" dirty="0"/>
              <a:t>*Obviously changing levels, planes, and eye focus could change the effects of these compositions, usually by giving one character more power over another.</a:t>
            </a:r>
          </a:p>
          <a:p>
            <a:endParaRPr lang="en-US" dirty="0" smtClean="0"/>
          </a:p>
          <a:p>
            <a:r>
              <a:rPr lang="en-US" dirty="0" smtClean="0"/>
              <a:t>Climactic </a:t>
            </a:r>
            <a:r>
              <a:rPr lang="en-US" dirty="0"/>
              <a:t>Compositions are when two actors are standing very </a:t>
            </a:r>
            <a:r>
              <a:rPr lang="en-US" dirty="0">
                <a:solidFill>
                  <a:srgbClr val="FFFF00"/>
                </a:solidFill>
              </a:rPr>
              <a:t>close</a:t>
            </a:r>
            <a:r>
              <a:rPr lang="en-US" dirty="0"/>
              <a:t> together on the same plane.  Climactic compositions should only be used for the </a:t>
            </a:r>
            <a:r>
              <a:rPr lang="en-US" dirty="0">
                <a:solidFill>
                  <a:srgbClr val="FFFF00"/>
                </a:solidFill>
              </a:rPr>
              <a:t>highest</a:t>
            </a:r>
            <a:r>
              <a:rPr lang="en-US" dirty="0"/>
              <a:t> moments of tension in the scene or play:</a:t>
            </a:r>
          </a:p>
          <a:p>
            <a:pPr lvl="0"/>
            <a:r>
              <a:rPr lang="en-US" dirty="0"/>
              <a:t>Extreme </a:t>
            </a:r>
            <a:r>
              <a:rPr lang="en-US" dirty="0">
                <a:solidFill>
                  <a:srgbClr val="C00000"/>
                </a:solidFill>
              </a:rPr>
              <a:t>love</a:t>
            </a:r>
            <a:r>
              <a:rPr lang="en-US" dirty="0"/>
              <a:t>—when two characters are about to embrace.</a:t>
            </a:r>
          </a:p>
          <a:p>
            <a:pPr lvl="0"/>
            <a:r>
              <a:rPr lang="en-US" dirty="0"/>
              <a:t>Extreme </a:t>
            </a:r>
            <a:r>
              <a:rPr lang="en-US" dirty="0">
                <a:solidFill>
                  <a:schemeClr val="bg1"/>
                </a:solidFill>
              </a:rPr>
              <a:t>hate</a:t>
            </a:r>
            <a:r>
              <a:rPr lang="en-US" dirty="0"/>
              <a:t>—when two characters are about to  fight.  </a:t>
            </a:r>
          </a:p>
          <a:p>
            <a:r>
              <a:rPr lang="en-US" dirty="0"/>
              <a:t> </a:t>
            </a:r>
          </a:p>
          <a:p>
            <a:pPr lvl="0"/>
            <a:endParaRPr lang="en-US" dirty="0">
              <a:solidFill>
                <a:srgbClr val="FFFF00"/>
              </a:solidFill>
            </a:endParaRPr>
          </a:p>
          <a:p>
            <a:endParaRPr lang="en-US" dirty="0"/>
          </a:p>
        </p:txBody>
      </p:sp>
    </p:spTree>
    <p:extLst>
      <p:ext uri="{BB962C8B-B14F-4D97-AF65-F5344CB8AC3E}">
        <p14:creationId xmlns:p14="http://schemas.microsoft.com/office/powerpoint/2010/main" val="22021390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barn(inVertical)">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barn(inVertical)">
                                      <p:cBhvr>
                                        <p:cTn id="37" dur="500"/>
                                        <p:tgtEl>
                                          <p:spTgt spid="2">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barn(inVertical)">
                                      <p:cBhvr>
                                        <p:cTn id="42" dur="500"/>
                                        <p:tgtEl>
                                          <p:spTgt spid="2">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barn(inVertical)">
                                      <p:cBhvr>
                                        <p:cTn id="47" dur="500"/>
                                        <p:tgtEl>
                                          <p:spTgt spid="2">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14" end="14"/>
                                            </p:txEl>
                                          </p:spTgt>
                                        </p:tgtEl>
                                        <p:attrNameLst>
                                          <p:attrName>style.visibility</p:attrName>
                                        </p:attrNameLst>
                                      </p:cBhvr>
                                      <p:to>
                                        <p:strVal val="visible"/>
                                      </p:to>
                                    </p:set>
                                    <p:animEffect transition="in" filter="barn(inVertical)">
                                      <p:cBhvr>
                                        <p:cTn id="52"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6553200" cy="5539978"/>
          </a:xfrm>
          <a:prstGeom prst="rect">
            <a:avLst/>
          </a:prstGeom>
          <a:noFill/>
        </p:spPr>
        <p:txBody>
          <a:bodyPr wrap="square" rtlCol="0">
            <a:spAutoFit/>
          </a:bodyPr>
          <a:lstStyle/>
          <a:p>
            <a:r>
              <a:rPr lang="en-US" sz="2400" dirty="0"/>
              <a:t>Now, you have to figure out how to get to the composite moments in your scene.  This needs to be done through movement, or </a:t>
            </a:r>
            <a:r>
              <a:rPr lang="en-US" sz="2400" dirty="0">
                <a:solidFill>
                  <a:srgbClr val="FFFF00"/>
                </a:solidFill>
              </a:rPr>
              <a:t>blocking</a:t>
            </a:r>
            <a:r>
              <a:rPr lang="en-US" sz="2400" dirty="0"/>
              <a:t>.  </a:t>
            </a:r>
            <a:endParaRPr lang="en-US" sz="2400" dirty="0" smtClean="0"/>
          </a:p>
          <a:p>
            <a:endParaRPr lang="en-US" sz="2400" dirty="0"/>
          </a:p>
          <a:p>
            <a:r>
              <a:rPr lang="en-US" sz="2400" dirty="0" smtClean="0"/>
              <a:t>The </a:t>
            </a:r>
            <a:r>
              <a:rPr lang="en-US" sz="2400" dirty="0"/>
              <a:t>important thing about good movement is that it should tell a story by using creative and effective </a:t>
            </a:r>
            <a:r>
              <a:rPr lang="en-US" sz="2400" dirty="0">
                <a:solidFill>
                  <a:srgbClr val="FFFF00"/>
                </a:solidFill>
              </a:rPr>
              <a:t>patterns</a:t>
            </a:r>
            <a:r>
              <a:rPr lang="en-US" sz="2400" dirty="0"/>
              <a:t>. </a:t>
            </a:r>
          </a:p>
          <a:p>
            <a:endParaRPr lang="en-US" sz="2400" dirty="0"/>
          </a:p>
          <a:p>
            <a:r>
              <a:rPr lang="en-US" sz="2400" dirty="0" smtClean="0"/>
              <a:t>Effective </a:t>
            </a:r>
            <a:r>
              <a:rPr lang="en-US" sz="2400" dirty="0"/>
              <a:t>blocking also is purposeful.  One of Dill’s favorite expressions is “ </a:t>
            </a:r>
            <a:r>
              <a:rPr lang="en-US" sz="2400" dirty="0">
                <a:solidFill>
                  <a:srgbClr val="FFFF00"/>
                </a:solidFill>
              </a:rPr>
              <a:t>Move with purpose, or not at all!”</a:t>
            </a:r>
          </a:p>
          <a:p>
            <a:endParaRPr lang="en-US" sz="2400" dirty="0" smtClean="0"/>
          </a:p>
          <a:p>
            <a:r>
              <a:rPr lang="en-US" sz="2400" dirty="0" smtClean="0"/>
              <a:t>Let’s </a:t>
            </a:r>
            <a:r>
              <a:rPr lang="en-US" sz="2400" dirty="0"/>
              <a:t>look at a few purposeful movement patterns by using volunteers to show them:</a:t>
            </a:r>
          </a:p>
          <a:p>
            <a:pPr lvl="0"/>
            <a:r>
              <a:rPr lang="en-US" dirty="0" smtClean="0"/>
              <a:t> </a:t>
            </a:r>
            <a:endParaRPr lang="en-US" dirty="0"/>
          </a:p>
        </p:txBody>
      </p:sp>
    </p:spTree>
    <p:extLst>
      <p:ext uri="{BB962C8B-B14F-4D97-AF65-F5344CB8AC3E}">
        <p14:creationId xmlns:p14="http://schemas.microsoft.com/office/powerpoint/2010/main" val="22791911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arn(inVertic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5867400" cy="4524315"/>
          </a:xfrm>
          <a:prstGeom prst="rect">
            <a:avLst/>
          </a:prstGeom>
          <a:noFill/>
        </p:spPr>
        <p:txBody>
          <a:bodyPr wrap="square" rtlCol="0">
            <a:spAutoFit/>
          </a:bodyPr>
          <a:lstStyle/>
          <a:p>
            <a:pPr marL="342900" lvl="0" indent="-342900">
              <a:buFont typeface="+mj-lt"/>
              <a:buAutoNum type="arabicPeriod"/>
            </a:pPr>
            <a:r>
              <a:rPr lang="en-US" dirty="0"/>
              <a:t>One character is moving towards a stationary character.  What does this communicate?  </a:t>
            </a:r>
            <a:r>
              <a:rPr lang="en-US" dirty="0">
                <a:solidFill>
                  <a:srgbClr val="FFFF00"/>
                </a:solidFill>
              </a:rPr>
              <a:t>The moving character wants emotional or physical contact from the non-moving character.    </a:t>
            </a:r>
          </a:p>
          <a:p>
            <a:pPr marL="342900" lvl="0" indent="-342900">
              <a:buFont typeface="+mj-lt"/>
              <a:buAutoNum type="arabicPeriod"/>
            </a:pPr>
            <a:r>
              <a:rPr lang="en-US" dirty="0"/>
              <a:t>One character is moving away from a stationary character. What does this communicate?   </a:t>
            </a:r>
            <a:r>
              <a:rPr lang="en-US" dirty="0">
                <a:solidFill>
                  <a:srgbClr val="FFFF00"/>
                </a:solidFill>
              </a:rPr>
              <a:t>A desire to avoid emotional or physical contact.</a:t>
            </a:r>
          </a:p>
          <a:p>
            <a:pPr marL="342900" lvl="0" indent="-342900">
              <a:buFont typeface="+mj-lt"/>
              <a:buAutoNum type="arabicPeriod"/>
            </a:pPr>
            <a:r>
              <a:rPr lang="en-US" dirty="0"/>
              <a:t>One character is moving toward a character who is moving away is called a chase scene, or cat-and-mouse.  What does this communicate?  </a:t>
            </a:r>
            <a:r>
              <a:rPr lang="en-US" dirty="0">
                <a:solidFill>
                  <a:srgbClr val="FFFF00"/>
                </a:solidFill>
              </a:rPr>
              <a:t>One character wants confrontation, while another character wants to avoid it.</a:t>
            </a:r>
          </a:p>
          <a:p>
            <a:pPr marL="342900" lvl="0" indent="-342900">
              <a:buFont typeface="+mj-lt"/>
              <a:buAutoNum type="arabicPeriod"/>
            </a:pPr>
            <a:r>
              <a:rPr lang="en-US" dirty="0"/>
              <a:t>Both characters are moving away from one another.  What does this communicate?   </a:t>
            </a:r>
            <a:r>
              <a:rPr lang="en-US" dirty="0">
                <a:solidFill>
                  <a:srgbClr val="FFFF00"/>
                </a:solidFill>
              </a:rPr>
              <a:t>Both characters no longer want physical or emotional contact</a:t>
            </a:r>
            <a:r>
              <a:rPr lang="en-US" dirty="0"/>
              <a:t>.</a:t>
            </a:r>
          </a:p>
          <a:p>
            <a:endParaRPr lang="en-US" dirty="0"/>
          </a:p>
        </p:txBody>
      </p:sp>
    </p:spTree>
    <p:extLst>
      <p:ext uri="{BB962C8B-B14F-4D97-AF65-F5344CB8AC3E}">
        <p14:creationId xmlns:p14="http://schemas.microsoft.com/office/powerpoint/2010/main" val="2622757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xEl>
                                              <p:pRg st="0" end="0"/>
                                            </p:txEl>
                                          </p:spTgt>
                                        </p:tgtEl>
                                        <p:attrNameLst>
                                          <p:attrName>style.color</p:attrName>
                                        </p:attrNameLst>
                                      </p:cBhvr>
                                      <p:by>
                                        <p:hsl h="7200000" s="0" l="0"/>
                                      </p:by>
                                    </p:animClr>
                                    <p:animClr clrSpc="hsl" dir="cw">
                                      <p:cBhvr>
                                        <p:cTn id="7" dur="500" fill="hold"/>
                                        <p:tgtEl>
                                          <p:spTgt spid="2">
                                            <p:txEl>
                                              <p:pRg st="0" end="0"/>
                                            </p:txEl>
                                          </p:spTgt>
                                        </p:tgtEl>
                                        <p:attrNameLst>
                                          <p:attrName>fillcolor</p:attrName>
                                        </p:attrNameLst>
                                      </p:cBhvr>
                                      <p:by>
                                        <p:hsl h="7200000" s="0" l="0"/>
                                      </p:by>
                                    </p:animClr>
                                    <p:animClr clrSpc="hsl" dir="cw">
                                      <p:cBhvr>
                                        <p:cTn id="8" dur="500" fill="hold"/>
                                        <p:tgtEl>
                                          <p:spTgt spid="2">
                                            <p:txEl>
                                              <p:pRg st="0" end="0"/>
                                            </p:txEl>
                                          </p:spTgt>
                                        </p:tgtEl>
                                        <p:attrNameLst>
                                          <p:attrName>stroke.color</p:attrName>
                                        </p:attrNameLst>
                                      </p:cBhvr>
                                      <p:by>
                                        <p:hsl h="7200000" s="0" l="0"/>
                                      </p:by>
                                    </p:animClr>
                                    <p:set>
                                      <p:cBhvr>
                                        <p:cTn id="9" dur="500" fill="hold"/>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2">
                                            <p:txEl>
                                              <p:pRg st="1" end="1"/>
                                            </p:txEl>
                                          </p:spTgt>
                                        </p:tgtEl>
                                        <p:attrNameLst>
                                          <p:attrName>style.color</p:attrName>
                                        </p:attrNameLst>
                                      </p:cBhvr>
                                      <p:by>
                                        <p:hsl h="7200000" s="0" l="0"/>
                                      </p:by>
                                    </p:animClr>
                                    <p:animClr clrSpc="hsl" dir="cw">
                                      <p:cBhvr>
                                        <p:cTn id="14" dur="500" fill="hold"/>
                                        <p:tgtEl>
                                          <p:spTgt spid="2">
                                            <p:txEl>
                                              <p:pRg st="1" end="1"/>
                                            </p:txEl>
                                          </p:spTgt>
                                        </p:tgtEl>
                                        <p:attrNameLst>
                                          <p:attrName>fillcolor</p:attrName>
                                        </p:attrNameLst>
                                      </p:cBhvr>
                                      <p:by>
                                        <p:hsl h="7200000" s="0" l="0"/>
                                      </p:by>
                                    </p:animClr>
                                    <p:animClr clrSpc="hsl" dir="cw">
                                      <p:cBhvr>
                                        <p:cTn id="15" dur="500" fill="hold"/>
                                        <p:tgtEl>
                                          <p:spTgt spid="2">
                                            <p:txEl>
                                              <p:pRg st="1" end="1"/>
                                            </p:txEl>
                                          </p:spTgt>
                                        </p:tgtEl>
                                        <p:attrNameLst>
                                          <p:attrName>stroke.color</p:attrName>
                                        </p:attrNameLst>
                                      </p:cBhvr>
                                      <p:by>
                                        <p:hsl h="7200000" s="0" l="0"/>
                                      </p:by>
                                    </p:animClr>
                                    <p:set>
                                      <p:cBhvr>
                                        <p:cTn id="16" dur="500" fill="hold"/>
                                        <p:tgtEl>
                                          <p:spTgt spid="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2">
                                            <p:txEl>
                                              <p:pRg st="2" end="2"/>
                                            </p:txEl>
                                          </p:spTgt>
                                        </p:tgtEl>
                                        <p:attrNameLst>
                                          <p:attrName>style.color</p:attrName>
                                        </p:attrNameLst>
                                      </p:cBhvr>
                                      <p:by>
                                        <p:hsl h="7200000" s="0" l="0"/>
                                      </p:by>
                                    </p:animClr>
                                    <p:animClr clrSpc="hsl" dir="cw">
                                      <p:cBhvr>
                                        <p:cTn id="21" dur="500" fill="hold"/>
                                        <p:tgtEl>
                                          <p:spTgt spid="2">
                                            <p:txEl>
                                              <p:pRg st="2" end="2"/>
                                            </p:txEl>
                                          </p:spTgt>
                                        </p:tgtEl>
                                        <p:attrNameLst>
                                          <p:attrName>fillcolor</p:attrName>
                                        </p:attrNameLst>
                                      </p:cBhvr>
                                      <p:by>
                                        <p:hsl h="7200000" s="0" l="0"/>
                                      </p:by>
                                    </p:animClr>
                                    <p:animClr clrSpc="hsl" dir="cw">
                                      <p:cBhvr>
                                        <p:cTn id="22" dur="500" fill="hold"/>
                                        <p:tgtEl>
                                          <p:spTgt spid="2">
                                            <p:txEl>
                                              <p:pRg st="2" end="2"/>
                                            </p:txEl>
                                          </p:spTgt>
                                        </p:tgtEl>
                                        <p:attrNameLst>
                                          <p:attrName>stroke.color</p:attrName>
                                        </p:attrNameLst>
                                      </p:cBhvr>
                                      <p:by>
                                        <p:hsl h="7200000" s="0" l="0"/>
                                      </p:by>
                                    </p:animClr>
                                    <p:set>
                                      <p:cBhvr>
                                        <p:cTn id="23" dur="500" fill="hold"/>
                                        <p:tgtEl>
                                          <p:spTgt spid="2">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2">
                                            <p:txEl>
                                              <p:pRg st="3" end="3"/>
                                            </p:txEl>
                                          </p:spTgt>
                                        </p:tgtEl>
                                        <p:attrNameLst>
                                          <p:attrName>style.color</p:attrName>
                                        </p:attrNameLst>
                                      </p:cBhvr>
                                      <p:by>
                                        <p:hsl h="7200000" s="0" l="0"/>
                                      </p:by>
                                    </p:animClr>
                                    <p:animClr clrSpc="hsl" dir="cw">
                                      <p:cBhvr>
                                        <p:cTn id="28" dur="500" fill="hold"/>
                                        <p:tgtEl>
                                          <p:spTgt spid="2">
                                            <p:txEl>
                                              <p:pRg st="3" end="3"/>
                                            </p:txEl>
                                          </p:spTgt>
                                        </p:tgtEl>
                                        <p:attrNameLst>
                                          <p:attrName>fillcolor</p:attrName>
                                        </p:attrNameLst>
                                      </p:cBhvr>
                                      <p:by>
                                        <p:hsl h="7200000" s="0" l="0"/>
                                      </p:by>
                                    </p:animClr>
                                    <p:animClr clrSpc="hsl" dir="cw">
                                      <p:cBhvr>
                                        <p:cTn id="29" dur="500" fill="hold"/>
                                        <p:tgtEl>
                                          <p:spTgt spid="2">
                                            <p:txEl>
                                              <p:pRg st="3" end="3"/>
                                            </p:txEl>
                                          </p:spTgt>
                                        </p:tgtEl>
                                        <p:attrNameLst>
                                          <p:attrName>stroke.color</p:attrName>
                                        </p:attrNameLst>
                                      </p:cBhvr>
                                      <p:by>
                                        <p:hsl h="7200000" s="0" l="0"/>
                                      </p:by>
                                    </p:animClr>
                                    <p:set>
                                      <p:cBhvr>
                                        <p:cTn id="30" dur="500" fill="hold"/>
                                        <p:tgtEl>
                                          <p:spTgt spid="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5562600" cy="5909310"/>
          </a:xfrm>
          <a:prstGeom prst="rect">
            <a:avLst/>
          </a:prstGeom>
          <a:noFill/>
        </p:spPr>
        <p:txBody>
          <a:bodyPr wrap="square" rtlCol="0">
            <a:spAutoFit/>
          </a:bodyPr>
          <a:lstStyle/>
          <a:p>
            <a:r>
              <a:rPr lang="en-US" sz="2000" dirty="0"/>
              <a:t>Something else you want to think about when blocking a scene, is to create interesting movement patterns that create both tension and power-struggle.  </a:t>
            </a:r>
            <a:endParaRPr lang="en-US" sz="2000" dirty="0" smtClean="0"/>
          </a:p>
          <a:p>
            <a:endParaRPr lang="en-US" sz="2000" dirty="0"/>
          </a:p>
          <a:p>
            <a:r>
              <a:rPr lang="en-US" sz="2000" dirty="0" smtClean="0"/>
              <a:t>The </a:t>
            </a:r>
            <a:r>
              <a:rPr lang="en-US" sz="2000" dirty="0"/>
              <a:t>best way to do this is by using </a:t>
            </a:r>
            <a:r>
              <a:rPr lang="en-US" sz="2000" dirty="0">
                <a:solidFill>
                  <a:srgbClr val="FFFF00"/>
                </a:solidFill>
              </a:rPr>
              <a:t>diagonal</a:t>
            </a:r>
            <a:r>
              <a:rPr lang="en-US" sz="2000" dirty="0"/>
              <a:t>  or  </a:t>
            </a:r>
            <a:r>
              <a:rPr lang="en-US" sz="2000" dirty="0">
                <a:solidFill>
                  <a:srgbClr val="FFFF00"/>
                </a:solidFill>
              </a:rPr>
              <a:t>curved</a:t>
            </a:r>
            <a:r>
              <a:rPr lang="en-US" sz="2000" dirty="0"/>
              <a:t> crosses and levels.  </a:t>
            </a:r>
            <a:endParaRPr lang="en-US" sz="2000" dirty="0" smtClean="0"/>
          </a:p>
          <a:p>
            <a:endParaRPr lang="en-US" sz="2000" dirty="0"/>
          </a:p>
          <a:p>
            <a:r>
              <a:rPr lang="en-US" sz="2000" dirty="0" smtClean="0"/>
              <a:t>Avoid </a:t>
            </a:r>
            <a:r>
              <a:rPr lang="en-US" sz="2000" dirty="0"/>
              <a:t>using too much  </a:t>
            </a:r>
            <a:r>
              <a:rPr lang="en-US" sz="2000" dirty="0">
                <a:solidFill>
                  <a:srgbClr val="FFFF00"/>
                </a:solidFill>
              </a:rPr>
              <a:t>side-to-side</a:t>
            </a:r>
            <a:r>
              <a:rPr lang="en-US" sz="2000" dirty="0"/>
              <a:t>  crosses in your scene because they are not dynamic, the audience only sees </a:t>
            </a:r>
            <a:r>
              <a:rPr lang="en-US" sz="2000" dirty="0">
                <a:solidFill>
                  <a:srgbClr val="FFFF00"/>
                </a:solidFill>
              </a:rPr>
              <a:t>profiles</a:t>
            </a:r>
            <a:r>
              <a:rPr lang="en-US" sz="2000" dirty="0"/>
              <a:t>, and it doesn’t allow for any emphasis.  </a:t>
            </a:r>
            <a:r>
              <a:rPr lang="en-US" sz="2000" dirty="0" smtClean="0"/>
              <a:t/>
            </a:r>
            <a:br>
              <a:rPr lang="en-US" sz="2000" dirty="0" smtClean="0"/>
            </a:br>
            <a:endParaRPr lang="en-US" sz="2000" dirty="0" smtClean="0"/>
          </a:p>
          <a:p>
            <a:r>
              <a:rPr lang="en-US" sz="2000" b="1" dirty="0" smtClean="0"/>
              <a:t>And </a:t>
            </a:r>
            <a:r>
              <a:rPr lang="en-US" sz="2000" b="1" dirty="0"/>
              <a:t>remember, characters should move when they are speaking, and then STOP MOVING WHEN THEY ARE FINISHED.  Also, actors need to avoid small side-to-side foot movement.  Dill calls this </a:t>
            </a:r>
            <a:r>
              <a:rPr lang="en-US" sz="2000" b="1" dirty="0">
                <a:solidFill>
                  <a:srgbClr val="FFFF00"/>
                </a:solidFill>
              </a:rPr>
              <a:t>TAP DANCING</a:t>
            </a:r>
            <a:r>
              <a:rPr lang="en-US" sz="2000" b="1" dirty="0"/>
              <a:t>!</a:t>
            </a:r>
            <a:endParaRPr lang="en-US" sz="2000" dirty="0"/>
          </a:p>
          <a:p>
            <a:endParaRPr lang="en-US" dirty="0"/>
          </a:p>
        </p:txBody>
      </p:sp>
    </p:spTree>
    <p:extLst>
      <p:ext uri="{BB962C8B-B14F-4D97-AF65-F5344CB8AC3E}">
        <p14:creationId xmlns:p14="http://schemas.microsoft.com/office/powerpoint/2010/main" val="6819622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a:spLocks noChangeArrowheads="1"/>
          </p:cNvSpPr>
          <p:nvPr/>
        </p:nvSpPr>
        <p:spPr bwMode="auto">
          <a:xfrm>
            <a:off x="1524000" y="3173095"/>
            <a:ext cx="228600" cy="25590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5" name="Straight Arrow Connector 4"/>
          <p:cNvCxnSpPr>
            <a:cxnSpLocks noChangeShapeType="1"/>
          </p:cNvCxnSpPr>
          <p:nvPr/>
        </p:nvCxnSpPr>
        <p:spPr bwMode="auto">
          <a:xfrm>
            <a:off x="1638300" y="3429000"/>
            <a:ext cx="8890" cy="4387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 name="Isosceles Triangle 5"/>
          <p:cNvSpPr>
            <a:spLocks noChangeArrowheads="1"/>
          </p:cNvSpPr>
          <p:nvPr/>
        </p:nvSpPr>
        <p:spPr bwMode="auto">
          <a:xfrm>
            <a:off x="1578610" y="3867785"/>
            <a:ext cx="173990" cy="164465"/>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7" name="Right Brace 6"/>
          <p:cNvSpPr>
            <a:spLocks/>
          </p:cNvSpPr>
          <p:nvPr/>
        </p:nvSpPr>
        <p:spPr bwMode="auto">
          <a:xfrm>
            <a:off x="1665605" y="3173094"/>
            <a:ext cx="201295" cy="255905"/>
          </a:xfrm>
          <a:prstGeom prst="rightBrace">
            <a:avLst>
              <a:gd name="adj1" fmla="val 1059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8" name="Oval 7"/>
          <p:cNvSpPr>
            <a:spLocks noChangeArrowheads="1"/>
          </p:cNvSpPr>
          <p:nvPr/>
        </p:nvSpPr>
        <p:spPr bwMode="auto">
          <a:xfrm>
            <a:off x="3017689" y="3181644"/>
            <a:ext cx="228600" cy="25590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0" name="Left Brace 9"/>
          <p:cNvSpPr>
            <a:spLocks/>
          </p:cNvSpPr>
          <p:nvPr/>
        </p:nvSpPr>
        <p:spPr bwMode="auto">
          <a:xfrm>
            <a:off x="2870150" y="3181644"/>
            <a:ext cx="201295" cy="255905"/>
          </a:xfrm>
          <a:prstGeom prst="leftBrace">
            <a:avLst>
              <a:gd name="adj1" fmla="val 1059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cxnSp>
        <p:nvCxnSpPr>
          <p:cNvPr id="11" name="Straight Arrow Connector 10"/>
          <p:cNvCxnSpPr>
            <a:cxnSpLocks noChangeShapeType="1"/>
          </p:cNvCxnSpPr>
          <p:nvPr/>
        </p:nvCxnSpPr>
        <p:spPr bwMode="auto">
          <a:xfrm>
            <a:off x="3131989" y="3419963"/>
            <a:ext cx="8890" cy="4387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2" name="Isosceles Triangle 11"/>
          <p:cNvSpPr>
            <a:spLocks noChangeArrowheads="1"/>
          </p:cNvSpPr>
          <p:nvPr/>
        </p:nvSpPr>
        <p:spPr bwMode="auto">
          <a:xfrm>
            <a:off x="3053884" y="3822920"/>
            <a:ext cx="173990" cy="164465"/>
          </a:xfrm>
          <a:prstGeom prst="triangle">
            <a:avLst>
              <a:gd name="adj" fmla="val 2919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13" name="Straight Arrow Connector 12"/>
          <p:cNvCxnSpPr>
            <a:cxnSpLocks noChangeShapeType="1"/>
          </p:cNvCxnSpPr>
          <p:nvPr/>
        </p:nvCxnSpPr>
        <p:spPr bwMode="auto">
          <a:xfrm flipV="1">
            <a:off x="1890346" y="3950017"/>
            <a:ext cx="1042035" cy="88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TextBox 1"/>
          <p:cNvSpPr txBox="1"/>
          <p:nvPr/>
        </p:nvSpPr>
        <p:spPr>
          <a:xfrm>
            <a:off x="4572000" y="3309596"/>
            <a:ext cx="3657600" cy="923330"/>
          </a:xfrm>
          <a:prstGeom prst="rect">
            <a:avLst/>
          </a:prstGeom>
          <a:noFill/>
        </p:spPr>
        <p:txBody>
          <a:bodyPr wrap="square" rtlCol="0">
            <a:spAutoFit/>
          </a:bodyPr>
          <a:lstStyle/>
          <a:p>
            <a:r>
              <a:rPr lang="en-US" dirty="0" smtClean="0"/>
              <a:t>Side-to-Side=</a:t>
            </a:r>
          </a:p>
          <a:p>
            <a:r>
              <a:rPr lang="en-US" dirty="0" smtClean="0">
                <a:solidFill>
                  <a:srgbClr val="FFFF00"/>
                </a:solidFill>
              </a:rPr>
              <a:t>Boring! Not dynamic.  You can only see profiles.</a:t>
            </a:r>
            <a:endParaRPr lang="en-US" dirty="0"/>
          </a:p>
        </p:txBody>
      </p:sp>
    </p:spTree>
    <p:extLst>
      <p:ext uri="{BB962C8B-B14F-4D97-AF65-F5344CB8AC3E}">
        <p14:creationId xmlns:p14="http://schemas.microsoft.com/office/powerpoint/2010/main" val="764740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24" name="Picture 15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295400"/>
            <a:ext cx="8650288" cy="436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4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24"/>
                                        </p:tgtEl>
                                        <p:attrNameLst>
                                          <p:attrName>style.visibility</p:attrName>
                                        </p:attrNameLst>
                                      </p:cBhvr>
                                      <p:to>
                                        <p:strVal val="visible"/>
                                      </p:to>
                                    </p:set>
                                    <p:anim calcmode="lin" valueType="num">
                                      <p:cBhvr additive="base">
                                        <p:cTn id="7" dur="500" fill="hold"/>
                                        <p:tgtEl>
                                          <p:spTgt spid="3224"/>
                                        </p:tgtEl>
                                        <p:attrNameLst>
                                          <p:attrName>ppt_x</p:attrName>
                                        </p:attrNameLst>
                                      </p:cBhvr>
                                      <p:tavLst>
                                        <p:tav tm="0">
                                          <p:val>
                                            <p:strVal val="#ppt_x"/>
                                          </p:val>
                                        </p:tav>
                                        <p:tav tm="100000">
                                          <p:val>
                                            <p:strVal val="#ppt_x"/>
                                          </p:val>
                                        </p:tav>
                                      </p:tavLst>
                                    </p:anim>
                                    <p:anim calcmode="lin" valueType="num">
                                      <p:cBhvr additive="base">
                                        <p:cTn id="8" dur="500" fill="hold"/>
                                        <p:tgtEl>
                                          <p:spTgt spid="32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miley Face 2"/>
          <p:cNvSpPr>
            <a:spLocks noChangeArrowheads="1"/>
          </p:cNvSpPr>
          <p:nvPr/>
        </p:nvSpPr>
        <p:spPr bwMode="auto">
          <a:xfrm>
            <a:off x="914400" y="2362200"/>
            <a:ext cx="219075" cy="247015"/>
          </a:xfrm>
          <a:prstGeom prst="smileyFace">
            <a:avLst>
              <a:gd name="adj" fmla="val 4653"/>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4" name="Straight Arrow Connector 3"/>
          <p:cNvCxnSpPr>
            <a:cxnSpLocks noChangeShapeType="1"/>
          </p:cNvCxnSpPr>
          <p:nvPr/>
        </p:nvCxnSpPr>
        <p:spPr bwMode="auto">
          <a:xfrm>
            <a:off x="1015047" y="2596905"/>
            <a:ext cx="8890" cy="4387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 name="Isosceles Triangle 4"/>
          <p:cNvSpPr>
            <a:spLocks noChangeArrowheads="1"/>
          </p:cNvSpPr>
          <p:nvPr/>
        </p:nvSpPr>
        <p:spPr bwMode="auto">
          <a:xfrm>
            <a:off x="959485" y="3035690"/>
            <a:ext cx="173990" cy="164465"/>
          </a:xfrm>
          <a:prstGeom prst="triangle">
            <a:avLst>
              <a:gd name="adj" fmla="val 288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cxnSp>
        <p:nvCxnSpPr>
          <p:cNvPr id="6" name="Straight Arrow Connector 5"/>
          <p:cNvCxnSpPr>
            <a:cxnSpLocks noChangeShapeType="1"/>
          </p:cNvCxnSpPr>
          <p:nvPr/>
        </p:nvCxnSpPr>
        <p:spPr bwMode="auto">
          <a:xfrm>
            <a:off x="1168644" y="3200155"/>
            <a:ext cx="1454150" cy="9144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Oval 6"/>
          <p:cNvSpPr>
            <a:spLocks noChangeArrowheads="1"/>
          </p:cNvSpPr>
          <p:nvPr/>
        </p:nvSpPr>
        <p:spPr bwMode="auto">
          <a:xfrm>
            <a:off x="2743200" y="4154584"/>
            <a:ext cx="228600" cy="25590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8" name="Left Brace 7"/>
          <p:cNvSpPr>
            <a:spLocks/>
          </p:cNvSpPr>
          <p:nvPr/>
        </p:nvSpPr>
        <p:spPr bwMode="auto">
          <a:xfrm>
            <a:off x="2611070" y="4154584"/>
            <a:ext cx="201295" cy="255905"/>
          </a:xfrm>
          <a:prstGeom prst="leftBrace">
            <a:avLst>
              <a:gd name="adj1" fmla="val 1059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cxnSp>
        <p:nvCxnSpPr>
          <p:cNvPr id="10" name="Straight Connector 9"/>
          <p:cNvCxnSpPr/>
          <p:nvPr/>
        </p:nvCxnSpPr>
        <p:spPr>
          <a:xfrm>
            <a:off x="2857500" y="4410489"/>
            <a:ext cx="0" cy="563245"/>
          </a:xfrm>
          <a:prstGeom prst="line">
            <a:avLst/>
          </a:prstGeom>
        </p:spPr>
        <p:style>
          <a:lnRef idx="1">
            <a:schemeClr val="accent1"/>
          </a:lnRef>
          <a:fillRef idx="0">
            <a:schemeClr val="accent1"/>
          </a:fillRef>
          <a:effectRef idx="0">
            <a:schemeClr val="accent1"/>
          </a:effectRef>
          <a:fontRef idx="minor">
            <a:schemeClr val="tx1"/>
          </a:fontRef>
        </p:style>
      </p:cxnSp>
      <p:sp>
        <p:nvSpPr>
          <p:cNvPr id="11" name="Isosceles Triangle 10"/>
          <p:cNvSpPr>
            <a:spLocks noChangeArrowheads="1"/>
          </p:cNvSpPr>
          <p:nvPr/>
        </p:nvSpPr>
        <p:spPr bwMode="auto">
          <a:xfrm>
            <a:off x="2773337" y="4973734"/>
            <a:ext cx="210185" cy="164465"/>
          </a:xfrm>
          <a:prstGeom prst="triangle">
            <a:avLst>
              <a:gd name="adj" fmla="val 288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TextBox 8"/>
          <p:cNvSpPr txBox="1"/>
          <p:nvPr/>
        </p:nvSpPr>
        <p:spPr>
          <a:xfrm>
            <a:off x="3810000" y="2596905"/>
            <a:ext cx="3810000" cy="2308324"/>
          </a:xfrm>
          <a:prstGeom prst="rect">
            <a:avLst/>
          </a:prstGeom>
          <a:noFill/>
        </p:spPr>
        <p:txBody>
          <a:bodyPr wrap="square" rtlCol="0">
            <a:spAutoFit/>
          </a:bodyPr>
          <a:lstStyle/>
          <a:p>
            <a:r>
              <a:rPr lang="en-US" dirty="0" smtClean="0"/>
              <a:t>Diagonal cross=</a:t>
            </a:r>
          </a:p>
          <a:p>
            <a:r>
              <a:rPr lang="en-US" dirty="0" smtClean="0">
                <a:solidFill>
                  <a:srgbClr val="FFFF00"/>
                </a:solidFill>
              </a:rPr>
              <a:t>Dynamic because power and emphasis are established. </a:t>
            </a:r>
          </a:p>
          <a:p>
            <a:endParaRPr lang="en-US" dirty="0">
              <a:solidFill>
                <a:srgbClr val="FFFF00"/>
              </a:solidFill>
            </a:endParaRPr>
          </a:p>
          <a:p>
            <a:r>
              <a:rPr lang="en-US" dirty="0" smtClean="0"/>
              <a:t>Who has the power?</a:t>
            </a:r>
          </a:p>
          <a:p>
            <a:r>
              <a:rPr lang="en-US" dirty="0" smtClean="0">
                <a:solidFill>
                  <a:srgbClr val="FFFF00"/>
                </a:solidFill>
              </a:rPr>
              <a:t>The moving upstage  actor has it because movement is always emphatic!</a:t>
            </a:r>
            <a:endParaRPr lang="en-US" dirty="0"/>
          </a:p>
        </p:txBody>
      </p:sp>
    </p:spTree>
    <p:extLst>
      <p:ext uri="{BB962C8B-B14F-4D97-AF65-F5344CB8AC3E}">
        <p14:creationId xmlns:p14="http://schemas.microsoft.com/office/powerpoint/2010/main" val="463649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8"/>
          <p:cNvSpPr txBox="1">
            <a:spLocks noChangeArrowheads="1"/>
          </p:cNvSpPr>
          <p:nvPr/>
        </p:nvSpPr>
        <p:spPr bwMode="auto">
          <a:xfrm>
            <a:off x="3474720" y="2967038"/>
            <a:ext cx="2194560" cy="15438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100" dirty="0" smtClean="0">
                <a:effectLst/>
                <a:latin typeface="Calibri"/>
                <a:ea typeface="Times New Roman"/>
                <a:cs typeface="Times New Roman"/>
              </a:rPr>
              <a:t> </a:t>
            </a:r>
            <a:r>
              <a:rPr lang="en-US" sz="1400" dirty="0" smtClean="0">
                <a:solidFill>
                  <a:schemeClr val="bg1"/>
                </a:solidFill>
                <a:effectLst/>
                <a:latin typeface="Calibri"/>
                <a:ea typeface="Times New Roman"/>
                <a:cs typeface="Times New Roman"/>
              </a:rPr>
              <a:t>Curved Cross= </a:t>
            </a:r>
          </a:p>
          <a:p>
            <a:pPr marL="0" marR="0">
              <a:lnSpc>
                <a:spcPct val="115000"/>
              </a:lnSpc>
              <a:spcBef>
                <a:spcPts val="0"/>
              </a:spcBef>
              <a:spcAft>
                <a:spcPts val="1000"/>
              </a:spcAft>
            </a:pPr>
            <a:r>
              <a:rPr lang="en-US" sz="1400" dirty="0" smtClean="0">
                <a:solidFill>
                  <a:srgbClr val="C00000"/>
                </a:solidFill>
                <a:effectLst/>
                <a:latin typeface="Calibri"/>
                <a:ea typeface="Times New Roman"/>
                <a:cs typeface="Times New Roman"/>
              </a:rPr>
              <a:t>Interesting.  Power and emphasis are established for the moving actor.  This is good for long speeches. </a:t>
            </a:r>
            <a:endParaRPr lang="en-US" sz="1400" dirty="0">
              <a:effectLst/>
              <a:latin typeface="Calibri"/>
              <a:ea typeface="Times New Roman"/>
              <a:cs typeface="Times New Roman"/>
            </a:endParaRPr>
          </a:p>
        </p:txBody>
      </p:sp>
      <p:sp>
        <p:nvSpPr>
          <p:cNvPr id="3" name="Smiley Face 2"/>
          <p:cNvSpPr>
            <a:spLocks noChangeArrowheads="1"/>
          </p:cNvSpPr>
          <p:nvPr/>
        </p:nvSpPr>
        <p:spPr bwMode="auto">
          <a:xfrm>
            <a:off x="457200" y="4038600"/>
            <a:ext cx="219075" cy="247015"/>
          </a:xfrm>
          <a:prstGeom prst="smileyFace">
            <a:avLst>
              <a:gd name="adj" fmla="val 4653"/>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4" name="Straight Arrow Connector 3"/>
          <p:cNvCxnSpPr>
            <a:cxnSpLocks noChangeShapeType="1"/>
          </p:cNvCxnSpPr>
          <p:nvPr/>
        </p:nvCxnSpPr>
        <p:spPr bwMode="auto">
          <a:xfrm>
            <a:off x="557847" y="4291477"/>
            <a:ext cx="8890" cy="4387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 name="Isosceles Triangle 4"/>
          <p:cNvSpPr>
            <a:spLocks noChangeArrowheads="1"/>
          </p:cNvSpPr>
          <p:nvPr/>
        </p:nvSpPr>
        <p:spPr bwMode="auto">
          <a:xfrm>
            <a:off x="502285" y="4730262"/>
            <a:ext cx="173990" cy="164465"/>
          </a:xfrm>
          <a:prstGeom prst="triangle">
            <a:avLst>
              <a:gd name="adj" fmla="val 288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6" name="Freeform 5"/>
          <p:cNvSpPr>
            <a:spLocks/>
          </p:cNvSpPr>
          <p:nvPr/>
        </p:nvSpPr>
        <p:spPr bwMode="auto">
          <a:xfrm>
            <a:off x="589280" y="3135166"/>
            <a:ext cx="2291080" cy="1363980"/>
          </a:xfrm>
          <a:custGeom>
            <a:avLst/>
            <a:gdLst>
              <a:gd name="T0" fmla="*/ 374 w 3608"/>
              <a:gd name="T1" fmla="*/ 1503 h 2148"/>
              <a:gd name="T2" fmla="*/ 374 w 3608"/>
              <a:gd name="T3" fmla="*/ 1373 h 2148"/>
              <a:gd name="T4" fmla="*/ 2620 w 3608"/>
              <a:gd name="T5" fmla="*/ 82 h 2148"/>
              <a:gd name="T6" fmla="*/ 3467 w 3608"/>
              <a:gd name="T7" fmla="*/ 1868 h 2148"/>
              <a:gd name="T8" fmla="*/ 3467 w 3608"/>
              <a:gd name="T9" fmla="*/ 1762 h 2148"/>
            </a:gdLst>
            <a:ahLst/>
            <a:cxnLst>
              <a:cxn ang="0">
                <a:pos x="T0" y="T1"/>
              </a:cxn>
              <a:cxn ang="0">
                <a:pos x="T2" y="T3"/>
              </a:cxn>
              <a:cxn ang="0">
                <a:pos x="T4" y="T5"/>
              </a:cxn>
              <a:cxn ang="0">
                <a:pos x="T6" y="T7"/>
              </a:cxn>
              <a:cxn ang="0">
                <a:pos x="T8" y="T9"/>
              </a:cxn>
            </a:cxnLst>
            <a:rect l="0" t="0" r="r" b="b"/>
            <a:pathLst>
              <a:path w="3608" h="2148">
                <a:moveTo>
                  <a:pt x="374" y="1503"/>
                </a:moveTo>
                <a:cubicBezTo>
                  <a:pt x="187" y="1556"/>
                  <a:pt x="0" y="1610"/>
                  <a:pt x="374" y="1373"/>
                </a:cubicBezTo>
                <a:cubicBezTo>
                  <a:pt x="748" y="1136"/>
                  <a:pt x="2105" y="0"/>
                  <a:pt x="2620" y="82"/>
                </a:cubicBezTo>
                <a:cubicBezTo>
                  <a:pt x="3135" y="164"/>
                  <a:pt x="3326" y="1588"/>
                  <a:pt x="3467" y="1868"/>
                </a:cubicBezTo>
                <a:cubicBezTo>
                  <a:pt x="3608" y="2148"/>
                  <a:pt x="3537" y="1955"/>
                  <a:pt x="3467" y="176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7" name="Smiley Face 6"/>
          <p:cNvSpPr>
            <a:spLocks noChangeArrowheads="1"/>
          </p:cNvSpPr>
          <p:nvPr/>
        </p:nvSpPr>
        <p:spPr bwMode="auto">
          <a:xfrm>
            <a:off x="2057400" y="4038599"/>
            <a:ext cx="219075" cy="247015"/>
          </a:xfrm>
          <a:prstGeom prst="smileyFace">
            <a:avLst>
              <a:gd name="adj" fmla="val 4653"/>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8" name="Straight Arrow Connector 7"/>
          <p:cNvCxnSpPr>
            <a:cxnSpLocks noChangeShapeType="1"/>
          </p:cNvCxnSpPr>
          <p:nvPr/>
        </p:nvCxnSpPr>
        <p:spPr bwMode="auto">
          <a:xfrm>
            <a:off x="2177048" y="4291477"/>
            <a:ext cx="8890" cy="43878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9" name="Isosceles Triangle 8"/>
          <p:cNvSpPr>
            <a:spLocks noChangeArrowheads="1"/>
          </p:cNvSpPr>
          <p:nvPr/>
        </p:nvSpPr>
        <p:spPr bwMode="auto">
          <a:xfrm>
            <a:off x="2166937" y="4730261"/>
            <a:ext cx="173990" cy="164465"/>
          </a:xfrm>
          <a:prstGeom prst="triangle">
            <a:avLst>
              <a:gd name="adj" fmla="val 288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Tree>
    <p:extLst>
      <p:ext uri="{BB962C8B-B14F-4D97-AF65-F5344CB8AC3E}">
        <p14:creationId xmlns:p14="http://schemas.microsoft.com/office/powerpoint/2010/main" val="243428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5" presetClass="exit" presetSubtype="0" fill="hold" grpId="2" nodeType="clickEffect">
                                  <p:stCondLst>
                                    <p:cond delay="0"/>
                                  </p:stCondLst>
                                  <p:childTnLst>
                                    <p:animEffect transition="out" filter="fade">
                                      <p:cBhvr>
                                        <p:cTn id="31" dur="2000"/>
                                        <p:tgtEl>
                                          <p:spTgt spid="2"/>
                                        </p:tgtEl>
                                      </p:cBhvr>
                                    </p:animEffect>
                                    <p:anim calcmode="lin" valueType="num">
                                      <p:cBhvr>
                                        <p:cTn id="32"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3" dur="2000"/>
                                        <p:tgtEl>
                                          <p:spTgt spid="2"/>
                                        </p:tgtEl>
                                        <p:attrNameLst>
                                          <p:attrName>ppt_h</p:attrName>
                                        </p:attrNameLst>
                                      </p:cBhvr>
                                      <p:tavLst>
                                        <p:tav tm="0">
                                          <p:val>
                                            <p:strVal val="ppt_h"/>
                                          </p:val>
                                        </p:tav>
                                        <p:tav tm="100000">
                                          <p:val>
                                            <p:strVal val="ppt_h"/>
                                          </p:val>
                                        </p:tav>
                                      </p:tavLst>
                                    </p:anim>
                                    <p:set>
                                      <p:cBhvr>
                                        <p:cTn id="34"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71600"/>
            <a:ext cx="5334000" cy="2862322"/>
          </a:xfrm>
          <a:prstGeom prst="rect">
            <a:avLst/>
          </a:prstGeom>
          <a:noFill/>
        </p:spPr>
        <p:txBody>
          <a:bodyPr wrap="square" rtlCol="0">
            <a:spAutoFit/>
          </a:bodyPr>
          <a:lstStyle/>
          <a:p>
            <a:r>
              <a:rPr lang="en-US" u="sng" dirty="0"/>
              <a:t>Now, let’s do our first exercise. Each director will receive an open scene to direct.  They will be given circumstances, and must direct their scene with all of the above tips.  The audience will then guess the circumstances given.   If time allows, directors might also have an opportunity to direct an open scene and provide their own given circumstances.  </a:t>
            </a:r>
            <a:r>
              <a:rPr lang="en-US" b="1" u="sng" dirty="0"/>
              <a:t>Both scenes will be performed two times, one without text, and one with. </a:t>
            </a:r>
            <a:endParaRPr lang="en-US" dirty="0"/>
          </a:p>
          <a:p>
            <a:endParaRPr lang="en-US" dirty="0"/>
          </a:p>
        </p:txBody>
      </p:sp>
    </p:spTree>
    <p:extLst>
      <p:ext uri="{BB962C8B-B14F-4D97-AF65-F5344CB8AC3E}">
        <p14:creationId xmlns:p14="http://schemas.microsoft.com/office/powerpoint/2010/main" val="3824473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1295400"/>
            <a:ext cx="4952999" cy="4708981"/>
          </a:xfrm>
          <a:prstGeom prst="rect">
            <a:avLst/>
          </a:prstGeom>
        </p:spPr>
        <p:txBody>
          <a:bodyPr wrap="square">
            <a:spAutoFit/>
          </a:bodyPr>
          <a:lstStyle/>
          <a:p>
            <a:pPr algn="ctr"/>
            <a:r>
              <a:rPr lang="en-US" sz="6000" b="1" dirty="0">
                <a:ln w="50800"/>
                <a:solidFill>
                  <a:schemeClr val="bg1">
                    <a:shade val="50000"/>
                  </a:schemeClr>
                </a:solidFill>
              </a:rPr>
              <a:t>Let’s </a:t>
            </a:r>
            <a:r>
              <a:rPr lang="en-US" sz="6000" b="1" dirty="0" smtClean="0">
                <a:ln w="50800"/>
                <a:solidFill>
                  <a:schemeClr val="bg1">
                    <a:shade val="50000"/>
                  </a:schemeClr>
                </a:solidFill>
              </a:rPr>
              <a:t>explore triangles, and different focus techniques!</a:t>
            </a:r>
            <a:endParaRPr lang="en-US" sz="6000" b="1" dirty="0">
              <a:ln w="50800"/>
              <a:solidFill>
                <a:schemeClr val="bg1">
                  <a:shade val="50000"/>
                </a:schemeClr>
              </a:solidFill>
            </a:endParaRPr>
          </a:p>
        </p:txBody>
      </p:sp>
    </p:spTree>
    <p:extLst>
      <p:ext uri="{BB962C8B-B14F-4D97-AF65-F5344CB8AC3E}">
        <p14:creationId xmlns:p14="http://schemas.microsoft.com/office/powerpoint/2010/main" val="1893122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219200"/>
            <a:ext cx="6400800" cy="3693319"/>
          </a:xfrm>
          <a:prstGeom prst="rect">
            <a:avLst/>
          </a:prstGeom>
          <a:noFill/>
        </p:spPr>
        <p:txBody>
          <a:bodyPr wrap="square" rtlCol="0">
            <a:spAutoFit/>
          </a:bodyPr>
          <a:lstStyle/>
          <a:p>
            <a:r>
              <a:rPr lang="en-US" u="sng" dirty="0"/>
              <a:t>The Powers of Triangles</a:t>
            </a:r>
            <a:endParaRPr lang="en-US" dirty="0"/>
          </a:p>
          <a:p>
            <a:pPr marL="342900" lvl="0" indent="-342900">
              <a:buFont typeface="+mj-lt"/>
              <a:buAutoNum type="arabicPeriod"/>
            </a:pPr>
            <a:r>
              <a:rPr lang="en-US" dirty="0"/>
              <a:t>No </a:t>
            </a:r>
            <a:r>
              <a:rPr lang="en-US" dirty="0">
                <a:solidFill>
                  <a:srgbClr val="FFFF00"/>
                </a:solidFill>
              </a:rPr>
              <a:t>straight</a:t>
            </a:r>
            <a:r>
              <a:rPr lang="en-US" dirty="0"/>
              <a:t> lines on stage.  They are unnatural looking and they don’t direct </a:t>
            </a:r>
            <a:r>
              <a:rPr lang="en-US" dirty="0">
                <a:solidFill>
                  <a:srgbClr val="FFFF00"/>
                </a:solidFill>
              </a:rPr>
              <a:t>focus</a:t>
            </a:r>
            <a:r>
              <a:rPr lang="en-US" dirty="0"/>
              <a:t> to any specific character</a:t>
            </a:r>
            <a:r>
              <a:rPr lang="en-US" dirty="0" smtClean="0"/>
              <a:t>.  </a:t>
            </a:r>
            <a:r>
              <a:rPr lang="en-US" dirty="0" smtClean="0">
                <a:solidFill>
                  <a:srgbClr val="FFFF00"/>
                </a:solidFill>
              </a:rPr>
              <a:t>Picture 3</a:t>
            </a:r>
            <a:endParaRPr lang="en-US" dirty="0" smtClean="0"/>
          </a:p>
          <a:p>
            <a:pPr marL="342900" indent="-342900">
              <a:buFont typeface="+mj-lt"/>
              <a:buAutoNum type="arabicPeriod"/>
            </a:pPr>
            <a:r>
              <a:rPr lang="en-US" dirty="0" smtClean="0"/>
              <a:t> </a:t>
            </a:r>
            <a:r>
              <a:rPr lang="en-US" dirty="0"/>
              <a:t>No semi-circles on stage! They also don’t allow for emphasis.  The audience has no idea who the </a:t>
            </a:r>
            <a:r>
              <a:rPr lang="en-US" dirty="0">
                <a:solidFill>
                  <a:srgbClr val="FFFF00"/>
                </a:solidFill>
              </a:rPr>
              <a:t>emphatic</a:t>
            </a:r>
            <a:r>
              <a:rPr lang="en-US" dirty="0"/>
              <a:t> actor is</a:t>
            </a:r>
            <a:r>
              <a:rPr lang="en-US" dirty="0" smtClean="0"/>
              <a:t>.             </a:t>
            </a:r>
            <a:r>
              <a:rPr lang="en-US" dirty="0" smtClean="0">
                <a:solidFill>
                  <a:srgbClr val="FFFF00"/>
                </a:solidFill>
              </a:rPr>
              <a:t>Picture 4</a:t>
            </a:r>
            <a:endParaRPr lang="en-US" dirty="0"/>
          </a:p>
          <a:p>
            <a:pPr marL="342900" indent="-342900">
              <a:buFont typeface="+mj-lt"/>
              <a:buAutoNum type="arabicPeriod"/>
            </a:pPr>
            <a:r>
              <a:rPr lang="en-US" dirty="0"/>
              <a:t>Triangles are effective because they eyes of the audience travel along either side and focus on the figure at the </a:t>
            </a:r>
            <a:r>
              <a:rPr lang="en-US" dirty="0">
                <a:solidFill>
                  <a:srgbClr val="FFFF00"/>
                </a:solidFill>
              </a:rPr>
              <a:t>apex</a:t>
            </a:r>
            <a:r>
              <a:rPr lang="en-US" dirty="0"/>
              <a:t>.  Generally the apex is upstage with the downstage characters turned at ¾ positions, throwing their eye and body focus </a:t>
            </a:r>
            <a:r>
              <a:rPr lang="en-US" dirty="0">
                <a:solidFill>
                  <a:srgbClr val="FFFF00"/>
                </a:solidFill>
              </a:rPr>
              <a:t>upstage</a:t>
            </a:r>
            <a:r>
              <a:rPr lang="en-US" dirty="0" smtClean="0">
                <a:solidFill>
                  <a:srgbClr val="FFFF00"/>
                </a:solidFill>
              </a:rPr>
              <a:t>. </a:t>
            </a:r>
            <a:r>
              <a:rPr lang="en-US" dirty="0">
                <a:solidFill>
                  <a:srgbClr val="FFFF00"/>
                </a:solidFill>
              </a:rPr>
              <a:t> </a:t>
            </a:r>
            <a:r>
              <a:rPr lang="en-US" dirty="0" smtClean="0">
                <a:solidFill>
                  <a:srgbClr val="FFFF00"/>
                </a:solidFill>
              </a:rPr>
              <a:t>        Picture 5</a:t>
            </a:r>
            <a:endParaRPr lang="en-US" dirty="0"/>
          </a:p>
          <a:p>
            <a:endParaRPr lang="en-US" dirty="0"/>
          </a:p>
        </p:txBody>
      </p:sp>
    </p:spTree>
    <p:extLst>
      <p:ext uri="{BB962C8B-B14F-4D97-AF65-F5344CB8AC3E}">
        <p14:creationId xmlns:p14="http://schemas.microsoft.com/office/powerpoint/2010/main" val="42308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838200"/>
            <a:ext cx="5029200" cy="3693319"/>
          </a:xfrm>
          <a:prstGeom prst="rect">
            <a:avLst/>
          </a:prstGeom>
          <a:noFill/>
        </p:spPr>
        <p:txBody>
          <a:bodyPr wrap="square" rtlCol="0">
            <a:spAutoFit/>
          </a:bodyPr>
          <a:lstStyle/>
          <a:p>
            <a:pPr lvl="0"/>
            <a:r>
              <a:rPr lang="en-US" dirty="0"/>
              <a:t>However, you may place the apex almost anywhere on stage and vary the size and </a:t>
            </a:r>
            <a:r>
              <a:rPr lang="en-US" dirty="0">
                <a:solidFill>
                  <a:srgbClr val="FFFF00"/>
                </a:solidFill>
              </a:rPr>
              <a:t>angle</a:t>
            </a:r>
            <a:r>
              <a:rPr lang="en-US" dirty="0"/>
              <a:t> of the triangles.  Again, the director will add emphasis for the audience by determining where the other actors are focusing with their eyes and bodies.  This is called Direct Focus</a:t>
            </a:r>
            <a:r>
              <a:rPr lang="en-US" dirty="0" smtClean="0"/>
              <a:t>.</a:t>
            </a:r>
          </a:p>
          <a:p>
            <a:pPr lvl="0"/>
            <a:r>
              <a:rPr lang="en-US" dirty="0" smtClean="0">
                <a:solidFill>
                  <a:srgbClr val="FFFF00"/>
                </a:solidFill>
              </a:rPr>
              <a:t>Picture 6</a:t>
            </a:r>
            <a:endParaRPr lang="en-US" dirty="0">
              <a:solidFill>
                <a:srgbClr val="FFFF00"/>
              </a:solidFill>
            </a:endParaRPr>
          </a:p>
          <a:p>
            <a:endParaRPr lang="en-US" dirty="0" smtClean="0"/>
          </a:p>
          <a:p>
            <a:endParaRPr lang="en-US" dirty="0"/>
          </a:p>
          <a:p>
            <a:r>
              <a:rPr lang="en-US" u="sng" dirty="0"/>
              <a:t>Direct/Indirect/and Counter Focus</a:t>
            </a:r>
            <a:endParaRPr lang="en-US" dirty="0"/>
          </a:p>
          <a:p>
            <a:r>
              <a:rPr lang="en-US" u="sng" dirty="0" smtClean="0"/>
              <a:t> </a:t>
            </a:r>
            <a:endParaRPr lang="en-US" dirty="0"/>
          </a:p>
          <a:p>
            <a:r>
              <a:rPr lang="en-US" i="1" dirty="0"/>
              <a:t> </a:t>
            </a:r>
            <a:r>
              <a:rPr lang="en-US" dirty="0"/>
              <a:t> </a:t>
            </a:r>
            <a:r>
              <a:rPr lang="en-US" i="1" dirty="0"/>
              <a:t> </a:t>
            </a:r>
            <a:endParaRPr lang="en-US" dirty="0"/>
          </a:p>
          <a:p>
            <a:endParaRPr lang="en-US" dirty="0"/>
          </a:p>
        </p:txBody>
      </p:sp>
    </p:spTree>
    <p:extLst>
      <p:ext uri="{BB962C8B-B14F-4D97-AF65-F5344CB8AC3E}">
        <p14:creationId xmlns:p14="http://schemas.microsoft.com/office/powerpoint/2010/main" val="9957362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76400"/>
            <a:ext cx="6781800" cy="369332"/>
          </a:xfrm>
          <a:prstGeom prst="rect">
            <a:avLst/>
          </a:prstGeom>
          <a:noFill/>
        </p:spPr>
        <p:txBody>
          <a:bodyPr wrap="square" rtlCol="0">
            <a:spAutoFit/>
          </a:bodyPr>
          <a:lstStyle/>
          <a:p>
            <a:r>
              <a:rPr lang="en-US" u="sng" dirty="0" smtClean="0"/>
              <a:t>Direct Focus </a:t>
            </a:r>
            <a:r>
              <a:rPr lang="en-US" i="1" dirty="0" smtClean="0"/>
              <a:t>When two actors look at or face the third actor.</a:t>
            </a:r>
            <a:endParaRPr lang="en-US" dirty="0"/>
          </a:p>
        </p:txBody>
      </p:sp>
      <p:sp>
        <p:nvSpPr>
          <p:cNvPr id="3" name="Text Box 28"/>
          <p:cNvSpPr txBox="1"/>
          <p:nvPr/>
        </p:nvSpPr>
        <p:spPr>
          <a:xfrm>
            <a:off x="838200" y="3369335"/>
            <a:ext cx="277495" cy="24828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B.</a:t>
            </a:r>
          </a:p>
        </p:txBody>
      </p:sp>
      <p:sp>
        <p:nvSpPr>
          <p:cNvPr id="4" name="Oval 3"/>
          <p:cNvSpPr/>
          <p:nvPr/>
        </p:nvSpPr>
        <p:spPr>
          <a:xfrm>
            <a:off x="878840" y="4010660"/>
            <a:ext cx="236855" cy="20828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Isosceles Triangle 4"/>
          <p:cNvSpPr/>
          <p:nvPr/>
        </p:nvSpPr>
        <p:spPr>
          <a:xfrm flipV="1">
            <a:off x="936942" y="4235401"/>
            <a:ext cx="120650" cy="138430"/>
          </a:xfrm>
          <a:prstGeom prs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Oval 5"/>
          <p:cNvSpPr/>
          <p:nvPr/>
        </p:nvSpPr>
        <p:spPr>
          <a:xfrm>
            <a:off x="2251730" y="3357612"/>
            <a:ext cx="260350" cy="24257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ight Triangle 6"/>
          <p:cNvSpPr/>
          <p:nvPr/>
        </p:nvSpPr>
        <p:spPr>
          <a:xfrm rot="4760291" flipH="1">
            <a:off x="2250251" y="3449448"/>
            <a:ext cx="170167" cy="277463"/>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0" name="Straight Arrow Connector 9"/>
          <p:cNvCxnSpPr>
            <a:stCxn id="7" idx="2"/>
            <a:endCxn id="5" idx="0"/>
          </p:cNvCxnSpPr>
          <p:nvPr/>
        </p:nvCxnSpPr>
        <p:spPr>
          <a:xfrm flipH="1">
            <a:off x="997267" y="3697461"/>
            <a:ext cx="1217472" cy="676370"/>
          </a:xfrm>
          <a:prstGeom prst="straightConnector1">
            <a:avLst/>
          </a:prstGeom>
          <a:ln>
            <a:solidFill>
              <a:srgbClr val="79F1AF"/>
            </a:solidFill>
            <a:tailEnd type="arrow"/>
          </a:ln>
        </p:spPr>
        <p:style>
          <a:lnRef idx="1">
            <a:schemeClr val="accent1"/>
          </a:lnRef>
          <a:fillRef idx="0">
            <a:schemeClr val="accent1"/>
          </a:fillRef>
          <a:effectRef idx="0">
            <a:schemeClr val="accent1"/>
          </a:effectRef>
          <a:fontRef idx="minor">
            <a:schemeClr val="tx1"/>
          </a:fontRef>
        </p:style>
      </p:cxnSp>
      <p:sp>
        <p:nvSpPr>
          <p:cNvPr id="11" name="Text Box 27"/>
          <p:cNvSpPr txBox="1"/>
          <p:nvPr/>
        </p:nvSpPr>
        <p:spPr>
          <a:xfrm>
            <a:off x="2512080" y="2986088"/>
            <a:ext cx="315595" cy="2952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A</a:t>
            </a:r>
          </a:p>
        </p:txBody>
      </p:sp>
      <p:sp>
        <p:nvSpPr>
          <p:cNvPr id="12" name="Text Box 29"/>
          <p:cNvSpPr txBox="1"/>
          <p:nvPr/>
        </p:nvSpPr>
        <p:spPr>
          <a:xfrm>
            <a:off x="4433251" y="4216106"/>
            <a:ext cx="277495" cy="2819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Times New Roman"/>
                <a:cs typeface="Times New Roman"/>
              </a:rPr>
              <a:t>C.</a:t>
            </a:r>
          </a:p>
        </p:txBody>
      </p:sp>
      <p:sp>
        <p:nvSpPr>
          <p:cNvPr id="13" name="Oval 12"/>
          <p:cNvSpPr/>
          <p:nvPr/>
        </p:nvSpPr>
        <p:spPr>
          <a:xfrm>
            <a:off x="4015641" y="4294236"/>
            <a:ext cx="242570" cy="24765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ight Triangle 14"/>
          <p:cNvSpPr/>
          <p:nvPr/>
        </p:nvSpPr>
        <p:spPr>
          <a:xfrm>
            <a:off x="3960445" y="4470546"/>
            <a:ext cx="127000" cy="108585"/>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7" name="Straight Arrow Connector 16"/>
          <p:cNvCxnSpPr/>
          <p:nvPr/>
        </p:nvCxnSpPr>
        <p:spPr>
          <a:xfrm flipH="1" flipV="1">
            <a:off x="1564977" y="4466503"/>
            <a:ext cx="2209800" cy="16193"/>
          </a:xfrm>
          <a:prstGeom prst="straightConnector1">
            <a:avLst/>
          </a:prstGeom>
          <a:ln>
            <a:solidFill>
              <a:srgbClr val="79F1AF"/>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8600" y="4876800"/>
            <a:ext cx="6172200" cy="923330"/>
          </a:xfrm>
          <a:prstGeom prst="rect">
            <a:avLst/>
          </a:prstGeom>
          <a:noFill/>
        </p:spPr>
        <p:txBody>
          <a:bodyPr wrap="square" rtlCol="0">
            <a:spAutoFit/>
          </a:bodyPr>
          <a:lstStyle/>
          <a:p>
            <a:r>
              <a:rPr lang="en-US" dirty="0" smtClean="0"/>
              <a:t>Discuss: </a:t>
            </a:r>
          </a:p>
          <a:p>
            <a:r>
              <a:rPr lang="en-US" dirty="0" smtClean="0"/>
              <a:t>a. When would be a good time to use direct focus? </a:t>
            </a:r>
          </a:p>
          <a:p>
            <a:r>
              <a:rPr lang="en-US" dirty="0" smtClean="0"/>
              <a:t>b. Who is the dominant/emphatic actor? Why?</a:t>
            </a:r>
            <a:endParaRPr lang="en-US" dirty="0"/>
          </a:p>
        </p:txBody>
      </p:sp>
    </p:spTree>
    <p:extLst>
      <p:ext uri="{BB962C8B-B14F-4D97-AF65-F5344CB8AC3E}">
        <p14:creationId xmlns:p14="http://schemas.microsoft.com/office/powerpoint/2010/main" val="22219906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down)">
                                      <p:cBhvr>
                                        <p:cTn id="25" dur="580">
                                          <p:stCondLst>
                                            <p:cond delay="0"/>
                                          </p:stCondLst>
                                        </p:cTn>
                                        <p:tgtEl>
                                          <p:spTgt spid="8">
                                            <p:txEl>
                                              <p:pRg st="1" end="1"/>
                                            </p:txEl>
                                          </p:spTgt>
                                        </p:tgtEl>
                                      </p:cBhvr>
                                    </p:animEffect>
                                    <p:anim calcmode="lin" valueType="num">
                                      <p:cBhvr>
                                        <p:cTn id="26"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1" end="1"/>
                                            </p:txEl>
                                          </p:spTgt>
                                        </p:tgtEl>
                                      </p:cBhvr>
                                      <p:to x="100000" y="60000"/>
                                    </p:animScale>
                                    <p:animScale>
                                      <p:cBhvr>
                                        <p:cTn id="32" dur="166" decel="50000">
                                          <p:stCondLst>
                                            <p:cond delay="676"/>
                                          </p:stCondLst>
                                        </p:cTn>
                                        <p:tgtEl>
                                          <p:spTgt spid="8">
                                            <p:txEl>
                                              <p:pRg st="1" end="1"/>
                                            </p:txEl>
                                          </p:spTgt>
                                        </p:tgtEl>
                                      </p:cBhvr>
                                      <p:to x="100000" y="100000"/>
                                    </p:animScale>
                                    <p:animScale>
                                      <p:cBhvr>
                                        <p:cTn id="33" dur="26">
                                          <p:stCondLst>
                                            <p:cond delay="1312"/>
                                          </p:stCondLst>
                                        </p:cTn>
                                        <p:tgtEl>
                                          <p:spTgt spid="8">
                                            <p:txEl>
                                              <p:pRg st="1" end="1"/>
                                            </p:txEl>
                                          </p:spTgt>
                                        </p:tgtEl>
                                      </p:cBhvr>
                                      <p:to x="100000" y="80000"/>
                                    </p:animScale>
                                    <p:animScale>
                                      <p:cBhvr>
                                        <p:cTn id="34" dur="166" decel="50000">
                                          <p:stCondLst>
                                            <p:cond delay="1338"/>
                                          </p:stCondLst>
                                        </p:cTn>
                                        <p:tgtEl>
                                          <p:spTgt spid="8">
                                            <p:txEl>
                                              <p:pRg st="1" end="1"/>
                                            </p:txEl>
                                          </p:spTgt>
                                        </p:tgtEl>
                                      </p:cBhvr>
                                      <p:to x="100000" y="100000"/>
                                    </p:animScale>
                                    <p:animScale>
                                      <p:cBhvr>
                                        <p:cTn id="35" dur="26">
                                          <p:stCondLst>
                                            <p:cond delay="1642"/>
                                          </p:stCondLst>
                                        </p:cTn>
                                        <p:tgtEl>
                                          <p:spTgt spid="8">
                                            <p:txEl>
                                              <p:pRg st="1" end="1"/>
                                            </p:txEl>
                                          </p:spTgt>
                                        </p:tgtEl>
                                      </p:cBhvr>
                                      <p:to x="100000" y="90000"/>
                                    </p:animScale>
                                    <p:animScale>
                                      <p:cBhvr>
                                        <p:cTn id="36" dur="166" decel="50000">
                                          <p:stCondLst>
                                            <p:cond delay="1668"/>
                                          </p:stCondLst>
                                        </p:cTn>
                                        <p:tgtEl>
                                          <p:spTgt spid="8">
                                            <p:txEl>
                                              <p:pRg st="1" end="1"/>
                                            </p:txEl>
                                          </p:spTgt>
                                        </p:tgtEl>
                                      </p:cBhvr>
                                      <p:to x="100000" y="100000"/>
                                    </p:animScale>
                                    <p:animScale>
                                      <p:cBhvr>
                                        <p:cTn id="37" dur="26">
                                          <p:stCondLst>
                                            <p:cond delay="1808"/>
                                          </p:stCondLst>
                                        </p:cTn>
                                        <p:tgtEl>
                                          <p:spTgt spid="8">
                                            <p:txEl>
                                              <p:pRg st="1" end="1"/>
                                            </p:txEl>
                                          </p:spTgt>
                                        </p:tgtEl>
                                      </p:cBhvr>
                                      <p:to x="100000" y="95000"/>
                                    </p:animScale>
                                    <p:animScale>
                                      <p:cBhvr>
                                        <p:cTn id="38" dur="166" decel="50000">
                                          <p:stCondLst>
                                            <p:cond delay="1834"/>
                                          </p:stCondLst>
                                        </p:cTn>
                                        <p:tgtEl>
                                          <p:spTgt spid="8">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ipe(down)">
                                      <p:cBhvr>
                                        <p:cTn id="43" dur="580">
                                          <p:stCondLst>
                                            <p:cond delay="0"/>
                                          </p:stCondLst>
                                        </p:cTn>
                                        <p:tgtEl>
                                          <p:spTgt spid="8">
                                            <p:txEl>
                                              <p:pRg st="2" end="2"/>
                                            </p:txEl>
                                          </p:spTgt>
                                        </p:tgtEl>
                                      </p:cBhvr>
                                    </p:animEffect>
                                    <p:anim calcmode="lin" valueType="num">
                                      <p:cBhvr>
                                        <p:cTn id="44"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xEl>
                                              <p:pRg st="2" end="2"/>
                                            </p:txEl>
                                          </p:spTgt>
                                        </p:tgtEl>
                                      </p:cBhvr>
                                      <p:to x="100000" y="60000"/>
                                    </p:animScale>
                                    <p:animScale>
                                      <p:cBhvr>
                                        <p:cTn id="50" dur="166" decel="50000">
                                          <p:stCondLst>
                                            <p:cond delay="676"/>
                                          </p:stCondLst>
                                        </p:cTn>
                                        <p:tgtEl>
                                          <p:spTgt spid="8">
                                            <p:txEl>
                                              <p:pRg st="2" end="2"/>
                                            </p:txEl>
                                          </p:spTgt>
                                        </p:tgtEl>
                                      </p:cBhvr>
                                      <p:to x="100000" y="100000"/>
                                    </p:animScale>
                                    <p:animScale>
                                      <p:cBhvr>
                                        <p:cTn id="51" dur="26">
                                          <p:stCondLst>
                                            <p:cond delay="1312"/>
                                          </p:stCondLst>
                                        </p:cTn>
                                        <p:tgtEl>
                                          <p:spTgt spid="8">
                                            <p:txEl>
                                              <p:pRg st="2" end="2"/>
                                            </p:txEl>
                                          </p:spTgt>
                                        </p:tgtEl>
                                      </p:cBhvr>
                                      <p:to x="100000" y="80000"/>
                                    </p:animScale>
                                    <p:animScale>
                                      <p:cBhvr>
                                        <p:cTn id="52" dur="166" decel="50000">
                                          <p:stCondLst>
                                            <p:cond delay="1338"/>
                                          </p:stCondLst>
                                        </p:cTn>
                                        <p:tgtEl>
                                          <p:spTgt spid="8">
                                            <p:txEl>
                                              <p:pRg st="2" end="2"/>
                                            </p:txEl>
                                          </p:spTgt>
                                        </p:tgtEl>
                                      </p:cBhvr>
                                      <p:to x="100000" y="100000"/>
                                    </p:animScale>
                                    <p:animScale>
                                      <p:cBhvr>
                                        <p:cTn id="53" dur="26">
                                          <p:stCondLst>
                                            <p:cond delay="1642"/>
                                          </p:stCondLst>
                                        </p:cTn>
                                        <p:tgtEl>
                                          <p:spTgt spid="8">
                                            <p:txEl>
                                              <p:pRg st="2" end="2"/>
                                            </p:txEl>
                                          </p:spTgt>
                                        </p:tgtEl>
                                      </p:cBhvr>
                                      <p:to x="100000" y="90000"/>
                                    </p:animScale>
                                    <p:animScale>
                                      <p:cBhvr>
                                        <p:cTn id="54" dur="166" decel="50000">
                                          <p:stCondLst>
                                            <p:cond delay="1668"/>
                                          </p:stCondLst>
                                        </p:cTn>
                                        <p:tgtEl>
                                          <p:spTgt spid="8">
                                            <p:txEl>
                                              <p:pRg st="2" end="2"/>
                                            </p:txEl>
                                          </p:spTgt>
                                        </p:tgtEl>
                                      </p:cBhvr>
                                      <p:to x="100000" y="100000"/>
                                    </p:animScale>
                                    <p:animScale>
                                      <p:cBhvr>
                                        <p:cTn id="55" dur="26">
                                          <p:stCondLst>
                                            <p:cond delay="1808"/>
                                          </p:stCondLst>
                                        </p:cTn>
                                        <p:tgtEl>
                                          <p:spTgt spid="8">
                                            <p:txEl>
                                              <p:pRg st="2" end="2"/>
                                            </p:txEl>
                                          </p:spTgt>
                                        </p:tgtEl>
                                      </p:cBhvr>
                                      <p:to x="100000" y="95000"/>
                                    </p:animScale>
                                    <p:animScale>
                                      <p:cBhvr>
                                        <p:cTn id="56" dur="166" decel="50000">
                                          <p:stCondLst>
                                            <p:cond delay="1834"/>
                                          </p:stCondLst>
                                        </p:cTn>
                                        <p:tgtEl>
                                          <p:spTgt spid="8">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19200"/>
            <a:ext cx="6019800" cy="1200329"/>
          </a:xfrm>
          <a:prstGeom prst="rect">
            <a:avLst/>
          </a:prstGeom>
          <a:noFill/>
        </p:spPr>
        <p:txBody>
          <a:bodyPr wrap="square" rtlCol="0">
            <a:spAutoFit/>
          </a:bodyPr>
          <a:lstStyle/>
          <a:p>
            <a:r>
              <a:rPr lang="en-US" u="sng" dirty="0"/>
              <a:t>Indirect Focus</a:t>
            </a:r>
            <a:r>
              <a:rPr lang="en-US" dirty="0"/>
              <a:t> When the eye of one actor</a:t>
            </a:r>
            <a:r>
              <a:rPr lang="en-US" i="1" dirty="0"/>
              <a:t> </a:t>
            </a:r>
            <a:r>
              <a:rPr lang="en-US" i="1" u="sng" dirty="0">
                <a:solidFill>
                  <a:srgbClr val="FFFF00"/>
                </a:solidFill>
              </a:rPr>
              <a:t>looks</a:t>
            </a:r>
            <a:r>
              <a:rPr lang="en-US" i="1" dirty="0"/>
              <a:t> </a:t>
            </a:r>
            <a:r>
              <a:rPr lang="en-US" dirty="0"/>
              <a:t>at or</a:t>
            </a:r>
            <a:r>
              <a:rPr lang="en-US" i="1" dirty="0"/>
              <a:t> </a:t>
            </a:r>
            <a:r>
              <a:rPr lang="en-US" i="1" u="sng" dirty="0">
                <a:solidFill>
                  <a:srgbClr val="FFFF00"/>
                </a:solidFill>
              </a:rPr>
              <a:t>faces</a:t>
            </a:r>
            <a:r>
              <a:rPr lang="en-US" i="1" dirty="0">
                <a:solidFill>
                  <a:srgbClr val="FFFF00"/>
                </a:solidFill>
              </a:rPr>
              <a:t> </a:t>
            </a:r>
            <a:r>
              <a:rPr lang="en-US" dirty="0"/>
              <a:t>another actor who is the one looking or facing the </a:t>
            </a:r>
            <a:r>
              <a:rPr lang="en-US" i="1" u="sng" dirty="0">
                <a:solidFill>
                  <a:srgbClr val="FFFF00"/>
                </a:solidFill>
              </a:rPr>
              <a:t>focus point</a:t>
            </a:r>
            <a:r>
              <a:rPr lang="en-US" i="1" dirty="0">
                <a:solidFill>
                  <a:srgbClr val="FFFF00"/>
                </a:solidFill>
              </a:rPr>
              <a:t>.</a:t>
            </a:r>
            <a:r>
              <a:rPr lang="en-US" i="1" dirty="0"/>
              <a:t>  </a:t>
            </a:r>
            <a:r>
              <a:rPr lang="en-US" dirty="0"/>
              <a:t>There is a </a:t>
            </a:r>
            <a:r>
              <a:rPr lang="en-US" i="1" u="sng" dirty="0">
                <a:solidFill>
                  <a:srgbClr val="FFFF00"/>
                </a:solidFill>
              </a:rPr>
              <a:t>roundabout</a:t>
            </a:r>
            <a:r>
              <a:rPr lang="en-US" dirty="0">
                <a:solidFill>
                  <a:srgbClr val="FFFF00"/>
                </a:solidFill>
              </a:rPr>
              <a:t> </a:t>
            </a:r>
            <a:r>
              <a:rPr lang="en-US" dirty="0"/>
              <a:t>approach that ultimately leads to the </a:t>
            </a:r>
            <a:r>
              <a:rPr lang="en-US" i="1" u="sng" dirty="0">
                <a:solidFill>
                  <a:srgbClr val="FFFF00"/>
                </a:solidFill>
              </a:rPr>
              <a:t>dominant </a:t>
            </a:r>
            <a:r>
              <a:rPr lang="en-US" dirty="0">
                <a:solidFill>
                  <a:srgbClr val="FFFF00"/>
                </a:solidFill>
              </a:rPr>
              <a:t> </a:t>
            </a:r>
            <a:r>
              <a:rPr lang="en-US" dirty="0" smtClean="0"/>
              <a:t>actor.</a:t>
            </a:r>
            <a:endParaRPr lang="en-US" dirty="0"/>
          </a:p>
        </p:txBody>
      </p:sp>
      <p:sp>
        <p:nvSpPr>
          <p:cNvPr id="3" name="Oval 2"/>
          <p:cNvSpPr/>
          <p:nvPr/>
        </p:nvSpPr>
        <p:spPr>
          <a:xfrm>
            <a:off x="4450715" y="3305175"/>
            <a:ext cx="242570" cy="24765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ight Triangle 3"/>
          <p:cNvSpPr/>
          <p:nvPr/>
        </p:nvSpPr>
        <p:spPr>
          <a:xfrm>
            <a:off x="4445000" y="3454717"/>
            <a:ext cx="127000" cy="108585"/>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4"/>
          <p:cNvSpPr/>
          <p:nvPr/>
        </p:nvSpPr>
        <p:spPr>
          <a:xfrm>
            <a:off x="3073022" y="3703149"/>
            <a:ext cx="260350" cy="24257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ight Triangle 5"/>
          <p:cNvSpPr/>
          <p:nvPr/>
        </p:nvSpPr>
        <p:spPr>
          <a:xfrm rot="3168944">
            <a:off x="3224647" y="3953527"/>
            <a:ext cx="217450" cy="162719"/>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6"/>
          <p:cNvSpPr/>
          <p:nvPr/>
        </p:nvSpPr>
        <p:spPr>
          <a:xfrm>
            <a:off x="5257800" y="3962400"/>
            <a:ext cx="236855" cy="208280"/>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Isosceles Triangle 7"/>
          <p:cNvSpPr/>
          <p:nvPr/>
        </p:nvSpPr>
        <p:spPr>
          <a:xfrm flipV="1">
            <a:off x="5293359" y="4176542"/>
            <a:ext cx="120650" cy="138430"/>
          </a:xfrm>
          <a:prstGeom prs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0" name="Straight Arrow Connector 9"/>
          <p:cNvCxnSpPr/>
          <p:nvPr/>
        </p:nvCxnSpPr>
        <p:spPr>
          <a:xfrm flipH="1">
            <a:off x="3507376" y="3397521"/>
            <a:ext cx="937624" cy="305628"/>
          </a:xfrm>
          <a:prstGeom prst="straightConnector1">
            <a:avLst/>
          </a:prstGeom>
          <a:ln cmpd="sng">
            <a:solidFill>
              <a:srgbClr val="79F1AF"/>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57600" y="4170680"/>
            <a:ext cx="1371600" cy="0"/>
          </a:xfrm>
          <a:prstGeom prst="straightConnector1">
            <a:avLst/>
          </a:prstGeom>
          <a:ln>
            <a:solidFill>
              <a:srgbClr val="79F1AF"/>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76800" y="3124200"/>
            <a:ext cx="416559"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2209800" y="3509009"/>
            <a:ext cx="533400" cy="369332"/>
          </a:xfrm>
          <a:prstGeom prst="rect">
            <a:avLst/>
          </a:prstGeom>
          <a:noFill/>
        </p:spPr>
        <p:txBody>
          <a:bodyPr wrap="square" rtlCol="0">
            <a:spAutoFit/>
          </a:bodyPr>
          <a:lstStyle/>
          <a:p>
            <a:r>
              <a:rPr lang="en-US" dirty="0" smtClean="0"/>
              <a:t>B</a:t>
            </a:r>
            <a:endParaRPr lang="en-US" dirty="0"/>
          </a:p>
        </p:txBody>
      </p:sp>
      <p:sp>
        <p:nvSpPr>
          <p:cNvPr id="15" name="TextBox 14"/>
          <p:cNvSpPr txBox="1"/>
          <p:nvPr/>
        </p:nvSpPr>
        <p:spPr>
          <a:xfrm>
            <a:off x="5715000" y="4034886"/>
            <a:ext cx="457200" cy="369332"/>
          </a:xfrm>
          <a:prstGeom prst="rect">
            <a:avLst/>
          </a:prstGeom>
          <a:noFill/>
        </p:spPr>
        <p:txBody>
          <a:bodyPr wrap="square" rtlCol="0">
            <a:spAutoFit/>
          </a:bodyPr>
          <a:lstStyle/>
          <a:p>
            <a:r>
              <a:rPr lang="en-US" dirty="0" smtClean="0"/>
              <a:t>C</a:t>
            </a:r>
            <a:endParaRPr lang="en-US" dirty="0"/>
          </a:p>
        </p:txBody>
      </p:sp>
      <p:sp>
        <p:nvSpPr>
          <p:cNvPr id="16" name="TextBox 15"/>
          <p:cNvSpPr txBox="1"/>
          <p:nvPr/>
        </p:nvSpPr>
        <p:spPr>
          <a:xfrm>
            <a:off x="1447800" y="4876800"/>
            <a:ext cx="5105400" cy="1200329"/>
          </a:xfrm>
          <a:prstGeom prst="rect">
            <a:avLst/>
          </a:prstGeom>
          <a:noFill/>
        </p:spPr>
        <p:txBody>
          <a:bodyPr wrap="square" rtlCol="0">
            <a:spAutoFit/>
          </a:bodyPr>
          <a:lstStyle/>
          <a:p>
            <a:r>
              <a:rPr lang="en-US" dirty="0" smtClean="0"/>
              <a:t>Discuss</a:t>
            </a:r>
          </a:p>
          <a:p>
            <a:r>
              <a:rPr lang="en-US" dirty="0" smtClean="0"/>
              <a:t>When would be a good time to use indirect focus?</a:t>
            </a:r>
          </a:p>
          <a:p>
            <a:r>
              <a:rPr lang="en-US" dirty="0" smtClean="0"/>
              <a:t>Who is the dominant/emphatic actor? Why?</a:t>
            </a:r>
            <a:endParaRPr lang="en-US" dirty="0"/>
          </a:p>
        </p:txBody>
      </p:sp>
    </p:spTree>
    <p:extLst>
      <p:ext uri="{BB962C8B-B14F-4D97-AF65-F5344CB8AC3E}">
        <p14:creationId xmlns:p14="http://schemas.microsoft.com/office/powerpoint/2010/main" val="340142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 calcmode="lin" valueType="num">
                                      <p:cBhvr>
                                        <p:cTn id="15"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6">
                                            <p:txEl>
                                              <p:pRg st="1" end="1"/>
                                            </p:txEl>
                                          </p:spTgt>
                                        </p:tgtEl>
                                        <p:attrNameLst>
                                          <p:attrName>style.visibility</p:attrName>
                                        </p:attrNameLst>
                                      </p:cBhvr>
                                      <p:to>
                                        <p:strVal val="visible"/>
                                      </p:to>
                                    </p:set>
                                    <p:anim calcmode="lin" valueType="num">
                                      <p:cBhvr>
                                        <p:cTn id="22"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1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 calcmode="lin" valueType="num">
                                      <p:cBhvr>
                                        <p:cTn id="29"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14400"/>
            <a:ext cx="5410200" cy="2308324"/>
          </a:xfrm>
          <a:prstGeom prst="rect">
            <a:avLst/>
          </a:prstGeom>
          <a:noFill/>
        </p:spPr>
        <p:txBody>
          <a:bodyPr wrap="square" rtlCol="0">
            <a:spAutoFit/>
          </a:bodyPr>
          <a:lstStyle/>
          <a:p>
            <a:pPr lvl="0"/>
            <a:r>
              <a:rPr lang="en-US" u="sng" dirty="0"/>
              <a:t>Counter Focus</a:t>
            </a:r>
            <a:r>
              <a:rPr lang="en-US" dirty="0"/>
              <a:t> A focus that is</a:t>
            </a:r>
            <a:r>
              <a:rPr lang="en-US" i="1" dirty="0"/>
              <a:t> </a:t>
            </a:r>
            <a:r>
              <a:rPr lang="en-US" i="1" u="sng" dirty="0">
                <a:solidFill>
                  <a:srgbClr val="FFFF00"/>
                </a:solidFill>
              </a:rPr>
              <a:t>opposed</a:t>
            </a:r>
            <a:r>
              <a:rPr lang="en-US" i="1" dirty="0"/>
              <a:t> </a:t>
            </a:r>
            <a:r>
              <a:rPr lang="en-US" dirty="0"/>
              <a:t>to the main focus. The eye is directed completely</a:t>
            </a:r>
            <a:r>
              <a:rPr lang="en-US" i="1" dirty="0"/>
              <a:t> </a:t>
            </a:r>
            <a:r>
              <a:rPr lang="en-US" i="1" u="sng" dirty="0">
                <a:solidFill>
                  <a:srgbClr val="FFFF00"/>
                </a:solidFill>
              </a:rPr>
              <a:t>away</a:t>
            </a:r>
            <a:r>
              <a:rPr lang="en-US" i="1" u="sng" dirty="0"/>
              <a:t> </a:t>
            </a:r>
            <a:r>
              <a:rPr lang="en-US" dirty="0"/>
              <a:t>from the primary focus, and this sets up a</a:t>
            </a:r>
            <a:r>
              <a:rPr lang="en-US" i="1" dirty="0"/>
              <a:t> </a:t>
            </a:r>
            <a:r>
              <a:rPr lang="en-US" i="1" u="sng" dirty="0">
                <a:solidFill>
                  <a:srgbClr val="FFFF00"/>
                </a:solidFill>
              </a:rPr>
              <a:t>competitive</a:t>
            </a:r>
            <a:r>
              <a:rPr lang="en-US" i="1" dirty="0"/>
              <a:t> </a:t>
            </a:r>
            <a:r>
              <a:rPr lang="en-US" dirty="0"/>
              <a:t>tension between the two.  This helps to break up the</a:t>
            </a:r>
            <a:r>
              <a:rPr lang="en-US" i="1" dirty="0"/>
              <a:t> </a:t>
            </a:r>
            <a:r>
              <a:rPr lang="en-US" i="1" u="sng" dirty="0">
                <a:solidFill>
                  <a:srgbClr val="FFFF00"/>
                </a:solidFill>
              </a:rPr>
              <a:t>monotony</a:t>
            </a:r>
            <a:r>
              <a:rPr lang="en-US" i="1" dirty="0"/>
              <a:t> </a:t>
            </a:r>
            <a:r>
              <a:rPr lang="en-US" dirty="0"/>
              <a:t>of creating too many overly emphatic</a:t>
            </a:r>
            <a:r>
              <a:rPr lang="en-US" i="1" dirty="0"/>
              <a:t> </a:t>
            </a:r>
            <a:r>
              <a:rPr lang="en-US" i="1" u="sng" dirty="0">
                <a:solidFill>
                  <a:srgbClr val="FFFF00"/>
                </a:solidFill>
              </a:rPr>
              <a:t>compositions</a:t>
            </a:r>
            <a:r>
              <a:rPr lang="en-US" i="1" dirty="0">
                <a:solidFill>
                  <a:srgbClr val="FFFF00"/>
                </a:solidFill>
              </a:rPr>
              <a:t>.</a:t>
            </a:r>
            <a:r>
              <a:rPr lang="en-US" i="1" dirty="0"/>
              <a:t>  </a:t>
            </a:r>
            <a:r>
              <a:rPr lang="en-US" dirty="0"/>
              <a:t>As with all compositional choices, a character in a counter focus must be motivated</a:t>
            </a:r>
          </a:p>
          <a:p>
            <a:endParaRPr lang="en-US" dirty="0"/>
          </a:p>
        </p:txBody>
      </p:sp>
      <p:sp>
        <p:nvSpPr>
          <p:cNvPr id="4" name="Oval 3"/>
          <p:cNvSpPr/>
          <p:nvPr/>
        </p:nvSpPr>
        <p:spPr>
          <a:xfrm>
            <a:off x="4513249" y="3533140"/>
            <a:ext cx="347028" cy="310416"/>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Isosceles Triangle 4"/>
          <p:cNvSpPr/>
          <p:nvPr/>
        </p:nvSpPr>
        <p:spPr>
          <a:xfrm rot="5400000">
            <a:off x="4848529" y="3613418"/>
            <a:ext cx="173355" cy="149860"/>
          </a:xfrm>
          <a:prstGeom prst="triangle">
            <a:avLst/>
          </a:prstGeom>
          <a:solidFill>
            <a:srgbClr val="79F1AF"/>
          </a:solidFill>
          <a:ln>
            <a:solidFill>
              <a:srgbClr val="79F1A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Oval 5"/>
          <p:cNvSpPr/>
          <p:nvPr/>
        </p:nvSpPr>
        <p:spPr>
          <a:xfrm>
            <a:off x="2895600" y="3140466"/>
            <a:ext cx="381000" cy="288533"/>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ight Triangle 7"/>
          <p:cNvSpPr/>
          <p:nvPr/>
        </p:nvSpPr>
        <p:spPr>
          <a:xfrm>
            <a:off x="2872532" y="3284732"/>
            <a:ext cx="178263" cy="198561"/>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Oval 8"/>
          <p:cNvSpPr/>
          <p:nvPr/>
        </p:nvSpPr>
        <p:spPr>
          <a:xfrm>
            <a:off x="1866412" y="3688348"/>
            <a:ext cx="343388" cy="276493"/>
          </a:xfrm>
          <a:prstGeom prst="ellips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ight Triangle 9"/>
          <p:cNvSpPr/>
          <p:nvPr/>
        </p:nvSpPr>
        <p:spPr>
          <a:xfrm rot="3168944">
            <a:off x="2096769" y="3908337"/>
            <a:ext cx="226060" cy="167005"/>
          </a:xfrm>
          <a:prstGeom prst="rtTriangle">
            <a:avLst/>
          </a:prstGeom>
          <a:solidFill>
            <a:srgbClr val="79F1A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2" name="Straight Arrow Connector 11"/>
          <p:cNvCxnSpPr/>
          <p:nvPr/>
        </p:nvCxnSpPr>
        <p:spPr>
          <a:xfrm flipH="1">
            <a:off x="2227584" y="3428999"/>
            <a:ext cx="527893" cy="304335"/>
          </a:xfrm>
          <a:prstGeom prst="straightConnector1">
            <a:avLst/>
          </a:prstGeom>
          <a:ln>
            <a:solidFill>
              <a:srgbClr val="79F1AF"/>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10200" y="3851321"/>
            <a:ext cx="381000" cy="369332"/>
          </a:xfrm>
          <a:prstGeom prst="rect">
            <a:avLst/>
          </a:prstGeom>
          <a:noFill/>
        </p:spPr>
        <p:txBody>
          <a:bodyPr wrap="square" rtlCol="0">
            <a:spAutoFit/>
          </a:bodyPr>
          <a:lstStyle/>
          <a:p>
            <a:r>
              <a:rPr lang="en-US" dirty="0" smtClean="0"/>
              <a:t>A</a:t>
            </a:r>
            <a:endParaRPr lang="en-US" dirty="0"/>
          </a:p>
        </p:txBody>
      </p:sp>
      <p:sp>
        <p:nvSpPr>
          <p:cNvPr id="14" name="TextBox 13"/>
          <p:cNvSpPr txBox="1"/>
          <p:nvPr/>
        </p:nvSpPr>
        <p:spPr>
          <a:xfrm>
            <a:off x="3429000" y="3284732"/>
            <a:ext cx="495300" cy="369332"/>
          </a:xfrm>
          <a:prstGeom prst="rect">
            <a:avLst/>
          </a:prstGeom>
          <a:noFill/>
        </p:spPr>
        <p:txBody>
          <a:bodyPr wrap="square" rtlCol="0">
            <a:spAutoFit/>
          </a:bodyPr>
          <a:lstStyle/>
          <a:p>
            <a:r>
              <a:rPr lang="en-US" dirty="0" smtClean="0"/>
              <a:t>C</a:t>
            </a:r>
            <a:endParaRPr lang="en-US" dirty="0"/>
          </a:p>
        </p:txBody>
      </p:sp>
      <p:sp>
        <p:nvSpPr>
          <p:cNvPr id="15" name="TextBox 14"/>
          <p:cNvSpPr txBox="1"/>
          <p:nvPr/>
        </p:nvSpPr>
        <p:spPr>
          <a:xfrm>
            <a:off x="2491530" y="3991839"/>
            <a:ext cx="470133" cy="369332"/>
          </a:xfrm>
          <a:prstGeom prst="rect">
            <a:avLst/>
          </a:prstGeom>
          <a:noFill/>
        </p:spPr>
        <p:txBody>
          <a:bodyPr wrap="square" rtlCol="0">
            <a:spAutoFit/>
          </a:bodyPr>
          <a:lstStyle/>
          <a:p>
            <a:r>
              <a:rPr lang="en-US" dirty="0" smtClean="0"/>
              <a:t>B</a:t>
            </a:r>
            <a:endParaRPr lang="en-US" dirty="0"/>
          </a:p>
        </p:txBody>
      </p:sp>
      <p:sp>
        <p:nvSpPr>
          <p:cNvPr id="16" name="TextBox 15"/>
          <p:cNvSpPr txBox="1"/>
          <p:nvPr/>
        </p:nvSpPr>
        <p:spPr>
          <a:xfrm>
            <a:off x="1371600" y="4953000"/>
            <a:ext cx="4953000" cy="1200329"/>
          </a:xfrm>
          <a:prstGeom prst="rect">
            <a:avLst/>
          </a:prstGeom>
          <a:noFill/>
        </p:spPr>
        <p:txBody>
          <a:bodyPr wrap="square" rtlCol="0">
            <a:spAutoFit/>
          </a:bodyPr>
          <a:lstStyle/>
          <a:p>
            <a:r>
              <a:rPr lang="en-US" dirty="0" smtClean="0"/>
              <a:t>Discuss:</a:t>
            </a:r>
          </a:p>
          <a:p>
            <a:r>
              <a:rPr lang="en-US" dirty="0" smtClean="0"/>
              <a:t>What </a:t>
            </a:r>
            <a:r>
              <a:rPr lang="en-US" dirty="0"/>
              <a:t>w</a:t>
            </a:r>
            <a:r>
              <a:rPr lang="en-US" dirty="0" smtClean="0"/>
              <a:t>ould be some motivations for a character </a:t>
            </a:r>
            <a:r>
              <a:rPr lang="en-US" dirty="0" smtClean="0"/>
              <a:t> in </a:t>
            </a:r>
            <a:r>
              <a:rPr lang="en-US" dirty="0" smtClean="0"/>
              <a:t>a counter-focus?</a:t>
            </a:r>
          </a:p>
          <a:p>
            <a:r>
              <a:rPr lang="en-US" dirty="0" smtClean="0"/>
              <a:t>Who is the dominant emphatic actor? </a:t>
            </a:r>
            <a:endParaRPr lang="en-US" dirty="0"/>
          </a:p>
        </p:txBody>
      </p:sp>
    </p:spTree>
    <p:extLst>
      <p:ext uri="{BB962C8B-B14F-4D97-AF65-F5344CB8AC3E}">
        <p14:creationId xmlns:p14="http://schemas.microsoft.com/office/powerpoint/2010/main" val="229884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down)">
                                      <p:cBhvr>
                                        <p:cTn id="7" dur="580">
                                          <p:stCondLst>
                                            <p:cond delay="0"/>
                                          </p:stCondLst>
                                        </p:cTn>
                                        <p:tgtEl>
                                          <p:spTgt spid="16">
                                            <p:txEl>
                                              <p:pRg st="0" end="0"/>
                                            </p:txEl>
                                          </p:spTgt>
                                        </p:tgtEl>
                                      </p:cBhvr>
                                    </p:animEffect>
                                    <p:anim calcmode="lin" valueType="num">
                                      <p:cBhvr>
                                        <p:cTn id="8" dur="1822" tmFilter="0,0; 0.14,0.36; 0.43,0.73; 0.71,0.91; 1.0,1.0">
                                          <p:stCondLst>
                                            <p:cond delay="0"/>
                                          </p:stCondLst>
                                        </p:cTn>
                                        <p:tgtEl>
                                          <p:spTgt spid="1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xEl>
                                              <p:pRg st="0" end="0"/>
                                            </p:txEl>
                                          </p:spTgt>
                                        </p:tgtEl>
                                      </p:cBhvr>
                                      <p:to x="100000" y="60000"/>
                                    </p:animScale>
                                    <p:animScale>
                                      <p:cBhvr>
                                        <p:cTn id="14" dur="166" decel="50000">
                                          <p:stCondLst>
                                            <p:cond delay="676"/>
                                          </p:stCondLst>
                                        </p:cTn>
                                        <p:tgtEl>
                                          <p:spTgt spid="16">
                                            <p:txEl>
                                              <p:pRg st="0" end="0"/>
                                            </p:txEl>
                                          </p:spTgt>
                                        </p:tgtEl>
                                      </p:cBhvr>
                                      <p:to x="100000" y="100000"/>
                                    </p:animScale>
                                    <p:animScale>
                                      <p:cBhvr>
                                        <p:cTn id="15" dur="26">
                                          <p:stCondLst>
                                            <p:cond delay="1312"/>
                                          </p:stCondLst>
                                        </p:cTn>
                                        <p:tgtEl>
                                          <p:spTgt spid="16">
                                            <p:txEl>
                                              <p:pRg st="0" end="0"/>
                                            </p:txEl>
                                          </p:spTgt>
                                        </p:tgtEl>
                                      </p:cBhvr>
                                      <p:to x="100000" y="80000"/>
                                    </p:animScale>
                                    <p:animScale>
                                      <p:cBhvr>
                                        <p:cTn id="16" dur="166" decel="50000">
                                          <p:stCondLst>
                                            <p:cond delay="1338"/>
                                          </p:stCondLst>
                                        </p:cTn>
                                        <p:tgtEl>
                                          <p:spTgt spid="16">
                                            <p:txEl>
                                              <p:pRg st="0" end="0"/>
                                            </p:txEl>
                                          </p:spTgt>
                                        </p:tgtEl>
                                      </p:cBhvr>
                                      <p:to x="100000" y="100000"/>
                                    </p:animScale>
                                    <p:animScale>
                                      <p:cBhvr>
                                        <p:cTn id="17" dur="26">
                                          <p:stCondLst>
                                            <p:cond delay="1642"/>
                                          </p:stCondLst>
                                        </p:cTn>
                                        <p:tgtEl>
                                          <p:spTgt spid="16">
                                            <p:txEl>
                                              <p:pRg st="0" end="0"/>
                                            </p:txEl>
                                          </p:spTgt>
                                        </p:tgtEl>
                                      </p:cBhvr>
                                      <p:to x="100000" y="90000"/>
                                    </p:animScale>
                                    <p:animScale>
                                      <p:cBhvr>
                                        <p:cTn id="18" dur="166" decel="50000">
                                          <p:stCondLst>
                                            <p:cond delay="1668"/>
                                          </p:stCondLst>
                                        </p:cTn>
                                        <p:tgtEl>
                                          <p:spTgt spid="16">
                                            <p:txEl>
                                              <p:pRg st="0" end="0"/>
                                            </p:txEl>
                                          </p:spTgt>
                                        </p:tgtEl>
                                      </p:cBhvr>
                                      <p:to x="100000" y="100000"/>
                                    </p:animScale>
                                    <p:animScale>
                                      <p:cBhvr>
                                        <p:cTn id="19" dur="26">
                                          <p:stCondLst>
                                            <p:cond delay="1808"/>
                                          </p:stCondLst>
                                        </p:cTn>
                                        <p:tgtEl>
                                          <p:spTgt spid="16">
                                            <p:txEl>
                                              <p:pRg st="0" end="0"/>
                                            </p:txEl>
                                          </p:spTgt>
                                        </p:tgtEl>
                                      </p:cBhvr>
                                      <p:to x="100000" y="95000"/>
                                    </p:animScale>
                                    <p:animScale>
                                      <p:cBhvr>
                                        <p:cTn id="20" dur="166" decel="50000">
                                          <p:stCondLst>
                                            <p:cond delay="1834"/>
                                          </p:stCondLst>
                                        </p:cTn>
                                        <p:tgtEl>
                                          <p:spTgt spid="1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6">
                                            <p:txEl>
                                              <p:pRg st="1" end="1"/>
                                            </p:txEl>
                                          </p:spTgt>
                                        </p:tgtEl>
                                        <p:attrNameLst>
                                          <p:attrName>style.visibility</p:attrName>
                                        </p:attrNameLst>
                                      </p:cBhvr>
                                      <p:to>
                                        <p:strVal val="visible"/>
                                      </p:to>
                                    </p:set>
                                    <p:animEffect transition="in" filter="wipe(down)">
                                      <p:cBhvr>
                                        <p:cTn id="25" dur="580">
                                          <p:stCondLst>
                                            <p:cond delay="0"/>
                                          </p:stCondLst>
                                        </p:cTn>
                                        <p:tgtEl>
                                          <p:spTgt spid="16">
                                            <p:txEl>
                                              <p:pRg st="1" end="1"/>
                                            </p:txEl>
                                          </p:spTgt>
                                        </p:tgtEl>
                                      </p:cBhvr>
                                    </p:animEffect>
                                    <p:anim calcmode="lin" valueType="num">
                                      <p:cBhvr>
                                        <p:cTn id="26" dur="1822" tmFilter="0,0; 0.14,0.36; 0.43,0.73; 0.71,0.91; 1.0,1.0">
                                          <p:stCondLst>
                                            <p:cond delay="0"/>
                                          </p:stCondLst>
                                        </p:cTn>
                                        <p:tgtEl>
                                          <p:spTgt spid="1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6">
                                            <p:txEl>
                                              <p:pRg st="1" end="1"/>
                                            </p:txEl>
                                          </p:spTgt>
                                        </p:tgtEl>
                                      </p:cBhvr>
                                      <p:to x="100000" y="60000"/>
                                    </p:animScale>
                                    <p:animScale>
                                      <p:cBhvr>
                                        <p:cTn id="32" dur="166" decel="50000">
                                          <p:stCondLst>
                                            <p:cond delay="676"/>
                                          </p:stCondLst>
                                        </p:cTn>
                                        <p:tgtEl>
                                          <p:spTgt spid="16">
                                            <p:txEl>
                                              <p:pRg st="1" end="1"/>
                                            </p:txEl>
                                          </p:spTgt>
                                        </p:tgtEl>
                                      </p:cBhvr>
                                      <p:to x="100000" y="100000"/>
                                    </p:animScale>
                                    <p:animScale>
                                      <p:cBhvr>
                                        <p:cTn id="33" dur="26">
                                          <p:stCondLst>
                                            <p:cond delay="1312"/>
                                          </p:stCondLst>
                                        </p:cTn>
                                        <p:tgtEl>
                                          <p:spTgt spid="16">
                                            <p:txEl>
                                              <p:pRg st="1" end="1"/>
                                            </p:txEl>
                                          </p:spTgt>
                                        </p:tgtEl>
                                      </p:cBhvr>
                                      <p:to x="100000" y="80000"/>
                                    </p:animScale>
                                    <p:animScale>
                                      <p:cBhvr>
                                        <p:cTn id="34" dur="166" decel="50000">
                                          <p:stCondLst>
                                            <p:cond delay="1338"/>
                                          </p:stCondLst>
                                        </p:cTn>
                                        <p:tgtEl>
                                          <p:spTgt spid="16">
                                            <p:txEl>
                                              <p:pRg st="1" end="1"/>
                                            </p:txEl>
                                          </p:spTgt>
                                        </p:tgtEl>
                                      </p:cBhvr>
                                      <p:to x="100000" y="100000"/>
                                    </p:animScale>
                                    <p:animScale>
                                      <p:cBhvr>
                                        <p:cTn id="35" dur="26">
                                          <p:stCondLst>
                                            <p:cond delay="1642"/>
                                          </p:stCondLst>
                                        </p:cTn>
                                        <p:tgtEl>
                                          <p:spTgt spid="16">
                                            <p:txEl>
                                              <p:pRg st="1" end="1"/>
                                            </p:txEl>
                                          </p:spTgt>
                                        </p:tgtEl>
                                      </p:cBhvr>
                                      <p:to x="100000" y="90000"/>
                                    </p:animScale>
                                    <p:animScale>
                                      <p:cBhvr>
                                        <p:cTn id="36" dur="166" decel="50000">
                                          <p:stCondLst>
                                            <p:cond delay="1668"/>
                                          </p:stCondLst>
                                        </p:cTn>
                                        <p:tgtEl>
                                          <p:spTgt spid="16">
                                            <p:txEl>
                                              <p:pRg st="1" end="1"/>
                                            </p:txEl>
                                          </p:spTgt>
                                        </p:tgtEl>
                                      </p:cBhvr>
                                      <p:to x="100000" y="100000"/>
                                    </p:animScale>
                                    <p:animScale>
                                      <p:cBhvr>
                                        <p:cTn id="37" dur="26">
                                          <p:stCondLst>
                                            <p:cond delay="1808"/>
                                          </p:stCondLst>
                                        </p:cTn>
                                        <p:tgtEl>
                                          <p:spTgt spid="16">
                                            <p:txEl>
                                              <p:pRg st="1" end="1"/>
                                            </p:txEl>
                                          </p:spTgt>
                                        </p:tgtEl>
                                      </p:cBhvr>
                                      <p:to x="100000" y="95000"/>
                                    </p:animScale>
                                    <p:animScale>
                                      <p:cBhvr>
                                        <p:cTn id="38" dur="166" decel="50000">
                                          <p:stCondLst>
                                            <p:cond delay="1834"/>
                                          </p:stCondLst>
                                        </p:cTn>
                                        <p:tgtEl>
                                          <p:spTgt spid="1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6">
                                            <p:txEl>
                                              <p:pRg st="2" end="2"/>
                                            </p:txEl>
                                          </p:spTgt>
                                        </p:tgtEl>
                                        <p:attrNameLst>
                                          <p:attrName>style.visibility</p:attrName>
                                        </p:attrNameLst>
                                      </p:cBhvr>
                                      <p:to>
                                        <p:strVal val="visible"/>
                                      </p:to>
                                    </p:set>
                                    <p:animEffect transition="in" filter="wipe(down)">
                                      <p:cBhvr>
                                        <p:cTn id="43" dur="580">
                                          <p:stCondLst>
                                            <p:cond delay="0"/>
                                          </p:stCondLst>
                                        </p:cTn>
                                        <p:tgtEl>
                                          <p:spTgt spid="16">
                                            <p:txEl>
                                              <p:pRg st="2" end="2"/>
                                            </p:txEl>
                                          </p:spTgt>
                                        </p:tgtEl>
                                      </p:cBhvr>
                                    </p:animEffect>
                                    <p:anim calcmode="lin" valueType="num">
                                      <p:cBhvr>
                                        <p:cTn id="44" dur="1822" tmFilter="0,0; 0.14,0.36; 0.43,0.73; 0.71,0.91; 1.0,1.0">
                                          <p:stCondLst>
                                            <p:cond delay="0"/>
                                          </p:stCondLst>
                                        </p:cTn>
                                        <p:tgtEl>
                                          <p:spTgt spid="1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6">
                                            <p:txEl>
                                              <p:pRg st="2" end="2"/>
                                            </p:txEl>
                                          </p:spTgt>
                                        </p:tgtEl>
                                      </p:cBhvr>
                                      <p:to x="100000" y="60000"/>
                                    </p:animScale>
                                    <p:animScale>
                                      <p:cBhvr>
                                        <p:cTn id="50" dur="166" decel="50000">
                                          <p:stCondLst>
                                            <p:cond delay="676"/>
                                          </p:stCondLst>
                                        </p:cTn>
                                        <p:tgtEl>
                                          <p:spTgt spid="16">
                                            <p:txEl>
                                              <p:pRg st="2" end="2"/>
                                            </p:txEl>
                                          </p:spTgt>
                                        </p:tgtEl>
                                      </p:cBhvr>
                                      <p:to x="100000" y="100000"/>
                                    </p:animScale>
                                    <p:animScale>
                                      <p:cBhvr>
                                        <p:cTn id="51" dur="26">
                                          <p:stCondLst>
                                            <p:cond delay="1312"/>
                                          </p:stCondLst>
                                        </p:cTn>
                                        <p:tgtEl>
                                          <p:spTgt spid="16">
                                            <p:txEl>
                                              <p:pRg st="2" end="2"/>
                                            </p:txEl>
                                          </p:spTgt>
                                        </p:tgtEl>
                                      </p:cBhvr>
                                      <p:to x="100000" y="80000"/>
                                    </p:animScale>
                                    <p:animScale>
                                      <p:cBhvr>
                                        <p:cTn id="52" dur="166" decel="50000">
                                          <p:stCondLst>
                                            <p:cond delay="1338"/>
                                          </p:stCondLst>
                                        </p:cTn>
                                        <p:tgtEl>
                                          <p:spTgt spid="16">
                                            <p:txEl>
                                              <p:pRg st="2" end="2"/>
                                            </p:txEl>
                                          </p:spTgt>
                                        </p:tgtEl>
                                      </p:cBhvr>
                                      <p:to x="100000" y="100000"/>
                                    </p:animScale>
                                    <p:animScale>
                                      <p:cBhvr>
                                        <p:cTn id="53" dur="26">
                                          <p:stCondLst>
                                            <p:cond delay="1642"/>
                                          </p:stCondLst>
                                        </p:cTn>
                                        <p:tgtEl>
                                          <p:spTgt spid="16">
                                            <p:txEl>
                                              <p:pRg st="2" end="2"/>
                                            </p:txEl>
                                          </p:spTgt>
                                        </p:tgtEl>
                                      </p:cBhvr>
                                      <p:to x="100000" y="90000"/>
                                    </p:animScale>
                                    <p:animScale>
                                      <p:cBhvr>
                                        <p:cTn id="54" dur="166" decel="50000">
                                          <p:stCondLst>
                                            <p:cond delay="1668"/>
                                          </p:stCondLst>
                                        </p:cTn>
                                        <p:tgtEl>
                                          <p:spTgt spid="16">
                                            <p:txEl>
                                              <p:pRg st="2" end="2"/>
                                            </p:txEl>
                                          </p:spTgt>
                                        </p:tgtEl>
                                      </p:cBhvr>
                                      <p:to x="100000" y="100000"/>
                                    </p:animScale>
                                    <p:animScale>
                                      <p:cBhvr>
                                        <p:cTn id="55" dur="26">
                                          <p:stCondLst>
                                            <p:cond delay="1808"/>
                                          </p:stCondLst>
                                        </p:cTn>
                                        <p:tgtEl>
                                          <p:spTgt spid="16">
                                            <p:txEl>
                                              <p:pRg st="2" end="2"/>
                                            </p:txEl>
                                          </p:spTgt>
                                        </p:tgtEl>
                                      </p:cBhvr>
                                      <p:to x="100000" y="95000"/>
                                    </p:animScale>
                                    <p:animScale>
                                      <p:cBhvr>
                                        <p:cTn id="56" dur="166" decel="50000">
                                          <p:stCondLst>
                                            <p:cond delay="1834"/>
                                          </p:stCondLst>
                                        </p:cTn>
                                        <p:tgtEl>
                                          <p:spTgt spid="1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6506308" cy="5632311"/>
          </a:xfrm>
          <a:prstGeom prst="rect">
            <a:avLst/>
          </a:prstGeom>
          <a:noFill/>
        </p:spPr>
        <p:txBody>
          <a:bodyPr wrap="square" rtlCol="0">
            <a:spAutoFit/>
          </a:bodyPr>
          <a:lstStyle/>
          <a:p>
            <a:r>
              <a:rPr lang="en-US" u="sng" dirty="0"/>
              <a:t> Orchestration/ Rhythm and Tempo </a:t>
            </a:r>
            <a:endParaRPr lang="en-US" dirty="0"/>
          </a:p>
          <a:p>
            <a:r>
              <a:rPr lang="en-US" dirty="0"/>
              <a:t> </a:t>
            </a:r>
          </a:p>
          <a:p>
            <a:pPr lvl="0"/>
            <a:r>
              <a:rPr lang="en-US" dirty="0"/>
              <a:t>A director shapes a production with </a:t>
            </a:r>
            <a:r>
              <a:rPr lang="en-US" dirty="0">
                <a:solidFill>
                  <a:srgbClr val="FFFF00"/>
                </a:solidFill>
              </a:rPr>
              <a:t>space</a:t>
            </a:r>
            <a:r>
              <a:rPr lang="en-US" dirty="0"/>
              <a:t> and </a:t>
            </a:r>
            <a:r>
              <a:rPr lang="en-US" dirty="0">
                <a:solidFill>
                  <a:srgbClr val="FFFF00"/>
                </a:solidFill>
              </a:rPr>
              <a:t>time</a:t>
            </a:r>
            <a:endParaRPr lang="en-US" sz="2800" dirty="0">
              <a:solidFill>
                <a:srgbClr val="FFFF00"/>
              </a:solidFill>
            </a:endParaRPr>
          </a:p>
          <a:p>
            <a:pPr lvl="1"/>
            <a:r>
              <a:rPr lang="en-US" dirty="0"/>
              <a:t>When they manipulate space, they do this as a visual artist,  or a master sculptor, with a highly acute eye  for  </a:t>
            </a:r>
            <a:r>
              <a:rPr lang="en-US" dirty="0">
                <a:solidFill>
                  <a:srgbClr val="FFFF00"/>
                </a:solidFill>
              </a:rPr>
              <a:t>composition</a:t>
            </a:r>
            <a:r>
              <a:rPr lang="en-US" dirty="0"/>
              <a:t>,  use of </a:t>
            </a:r>
            <a:r>
              <a:rPr lang="en-US" dirty="0">
                <a:solidFill>
                  <a:srgbClr val="FFFF00"/>
                </a:solidFill>
              </a:rPr>
              <a:t>levels </a:t>
            </a:r>
            <a:r>
              <a:rPr lang="en-US" dirty="0"/>
              <a:t>and planes, emphasis, and </a:t>
            </a:r>
            <a:r>
              <a:rPr lang="en-US" dirty="0">
                <a:solidFill>
                  <a:srgbClr val="FFFF00"/>
                </a:solidFill>
              </a:rPr>
              <a:t>movement patterns</a:t>
            </a:r>
            <a:r>
              <a:rPr lang="en-US" dirty="0"/>
              <a:t>. </a:t>
            </a:r>
            <a:endParaRPr lang="en-US" sz="2800" dirty="0"/>
          </a:p>
          <a:p>
            <a:r>
              <a:rPr lang="en-US" dirty="0"/>
              <a:t>When they manipulate time, they become like an orchestra director, who shapes the music of the scene by influencing the </a:t>
            </a:r>
            <a:r>
              <a:rPr lang="en-US" dirty="0">
                <a:solidFill>
                  <a:srgbClr val="FFFF00"/>
                </a:solidFill>
              </a:rPr>
              <a:t>speed</a:t>
            </a:r>
            <a:r>
              <a:rPr lang="en-US" dirty="0"/>
              <a:t>, pauses, and </a:t>
            </a:r>
            <a:r>
              <a:rPr lang="en-US" dirty="0">
                <a:solidFill>
                  <a:srgbClr val="FFFF00"/>
                </a:solidFill>
              </a:rPr>
              <a:t>volume levels </a:t>
            </a:r>
            <a:r>
              <a:rPr lang="en-US" dirty="0"/>
              <a:t>of the </a:t>
            </a:r>
            <a:r>
              <a:rPr lang="en-US" dirty="0" smtClean="0"/>
              <a:t>script.</a:t>
            </a:r>
          </a:p>
          <a:p>
            <a:pPr lvl="0"/>
            <a:r>
              <a:rPr lang="en-US" u="sng" dirty="0"/>
              <a:t>Rhythm :  </a:t>
            </a:r>
            <a:r>
              <a:rPr lang="en-US" dirty="0">
                <a:solidFill>
                  <a:srgbClr val="FFFF00"/>
                </a:solidFill>
              </a:rPr>
              <a:t>is a regular or irregular pattern of beats</a:t>
            </a:r>
            <a:r>
              <a:rPr lang="en-US" dirty="0"/>
              <a:t>. </a:t>
            </a:r>
            <a:endParaRPr lang="en-US" sz="2800" dirty="0"/>
          </a:p>
          <a:p>
            <a:pPr lvl="1"/>
            <a:r>
              <a:rPr lang="en-US" dirty="0"/>
              <a:t>The pulsing quality in rhythmic experience is related to two fundamental life processes in nature: </a:t>
            </a:r>
            <a:endParaRPr lang="en-US" sz="2800" dirty="0"/>
          </a:p>
          <a:p>
            <a:pPr lvl="2"/>
            <a:r>
              <a:rPr lang="en-US" dirty="0">
                <a:solidFill>
                  <a:srgbClr val="FFFF00"/>
                </a:solidFill>
              </a:rPr>
              <a:t>The beating of the heart</a:t>
            </a:r>
            <a:endParaRPr lang="en-US" sz="2800" dirty="0">
              <a:solidFill>
                <a:srgbClr val="FFFF00"/>
              </a:solidFill>
            </a:endParaRPr>
          </a:p>
          <a:p>
            <a:pPr lvl="2"/>
            <a:r>
              <a:rPr lang="en-US" dirty="0">
                <a:solidFill>
                  <a:srgbClr val="FFFF00"/>
                </a:solidFill>
              </a:rPr>
              <a:t>The breathing pattern of the lungs</a:t>
            </a:r>
            <a:endParaRPr lang="en-US" sz="2800" dirty="0">
              <a:solidFill>
                <a:srgbClr val="FFFF00"/>
              </a:solidFill>
            </a:endParaRPr>
          </a:p>
          <a:p>
            <a:pPr lvl="1"/>
            <a:r>
              <a:rPr lang="en-US" dirty="0"/>
              <a:t>Rhythm also relates to the idea of </a:t>
            </a:r>
            <a:r>
              <a:rPr lang="en-US" dirty="0">
                <a:solidFill>
                  <a:srgbClr val="FFFF00"/>
                </a:solidFill>
              </a:rPr>
              <a:t>tension</a:t>
            </a:r>
            <a:r>
              <a:rPr lang="en-US" dirty="0"/>
              <a:t> and </a:t>
            </a:r>
            <a:r>
              <a:rPr lang="en-US" dirty="0">
                <a:solidFill>
                  <a:srgbClr val="FFFF00"/>
                </a:solidFill>
              </a:rPr>
              <a:t>relaxation</a:t>
            </a:r>
            <a:r>
              <a:rPr lang="en-US" dirty="0"/>
              <a:t> that exists daily in our human expressions. </a:t>
            </a:r>
            <a:endParaRPr lang="en-US" sz="2800" dirty="0"/>
          </a:p>
          <a:p>
            <a:pPr lvl="1"/>
            <a:r>
              <a:rPr lang="en-US" dirty="0"/>
              <a:t>Rhythm is incredibly seductive.  It can lure an audience faster than any other technique available to a director.</a:t>
            </a:r>
            <a:endParaRPr lang="en-US" sz="2800" dirty="0"/>
          </a:p>
          <a:p>
            <a:endParaRPr lang="en-US" dirty="0"/>
          </a:p>
        </p:txBody>
      </p:sp>
    </p:spTree>
    <p:extLst>
      <p:ext uri="{BB962C8B-B14F-4D97-AF65-F5344CB8AC3E}">
        <p14:creationId xmlns:p14="http://schemas.microsoft.com/office/powerpoint/2010/main" val="158344339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2">
                                            <p:txEl>
                                              <p:pRg st="0" end="0"/>
                                            </p:txEl>
                                          </p:spTgt>
                                        </p:tgtEl>
                                        <p:attrNameLst>
                                          <p:attrName>style.color</p:attrName>
                                        </p:attrNameLst>
                                      </p:cBhvr>
                                      <p:by>
                                        <p:hsl h="0" s="-70588" l="0"/>
                                      </p:by>
                                    </p:animClr>
                                    <p:animClr clrSpc="hsl" dir="cw">
                                      <p:cBhvr>
                                        <p:cTn id="7" dur="500" fill="hold"/>
                                        <p:tgtEl>
                                          <p:spTgt spid="2">
                                            <p:txEl>
                                              <p:pRg st="0" end="0"/>
                                            </p:txEl>
                                          </p:spTgt>
                                        </p:tgtEl>
                                        <p:attrNameLst>
                                          <p:attrName>fillcolor</p:attrName>
                                        </p:attrNameLst>
                                      </p:cBhvr>
                                      <p:by>
                                        <p:hsl h="0" s="-70588" l="0"/>
                                      </p:by>
                                    </p:animClr>
                                    <p:animClr clrSpc="hsl" dir="cw">
                                      <p:cBhvr>
                                        <p:cTn id="8" dur="500" fill="hold"/>
                                        <p:tgtEl>
                                          <p:spTgt spid="2">
                                            <p:txEl>
                                              <p:pRg st="0" end="0"/>
                                            </p:txEl>
                                          </p:spTgt>
                                        </p:tgtEl>
                                        <p:attrNameLst>
                                          <p:attrName>stroke.color</p:attrName>
                                        </p:attrNameLst>
                                      </p:cBhvr>
                                      <p:by>
                                        <p:hsl h="0" s="-70588" l="0"/>
                                      </p:by>
                                    </p:animClr>
                                    <p:set>
                                      <p:cBhvr>
                                        <p:cTn id="9" dur="500" fill="hold"/>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grpId="0" nodeType="clickEffect">
                                  <p:stCondLst>
                                    <p:cond delay="0"/>
                                  </p:stCondLst>
                                  <p:childTnLst>
                                    <p:animClr clrSpc="hsl" dir="cw">
                                      <p:cBhvr override="childStyle">
                                        <p:cTn id="13" dur="500" fill="hold"/>
                                        <p:tgtEl>
                                          <p:spTgt spid="2">
                                            <p:txEl>
                                              <p:pRg st="1" end="1"/>
                                            </p:txEl>
                                          </p:spTgt>
                                        </p:tgtEl>
                                        <p:attrNameLst>
                                          <p:attrName>style.color</p:attrName>
                                        </p:attrNameLst>
                                      </p:cBhvr>
                                      <p:by>
                                        <p:hsl h="0" s="-70588" l="0"/>
                                      </p:by>
                                    </p:animClr>
                                    <p:animClr clrSpc="hsl" dir="cw">
                                      <p:cBhvr>
                                        <p:cTn id="14" dur="500" fill="hold"/>
                                        <p:tgtEl>
                                          <p:spTgt spid="2">
                                            <p:txEl>
                                              <p:pRg st="1" end="1"/>
                                            </p:txEl>
                                          </p:spTgt>
                                        </p:tgtEl>
                                        <p:attrNameLst>
                                          <p:attrName>fillcolor</p:attrName>
                                        </p:attrNameLst>
                                      </p:cBhvr>
                                      <p:by>
                                        <p:hsl h="0" s="-70588" l="0"/>
                                      </p:by>
                                    </p:animClr>
                                    <p:animClr clrSpc="hsl" dir="cw">
                                      <p:cBhvr>
                                        <p:cTn id="15" dur="500" fill="hold"/>
                                        <p:tgtEl>
                                          <p:spTgt spid="2">
                                            <p:txEl>
                                              <p:pRg st="1" end="1"/>
                                            </p:txEl>
                                          </p:spTgt>
                                        </p:tgtEl>
                                        <p:attrNameLst>
                                          <p:attrName>stroke.color</p:attrName>
                                        </p:attrNameLst>
                                      </p:cBhvr>
                                      <p:by>
                                        <p:hsl h="0" s="-70588" l="0"/>
                                      </p:by>
                                    </p:animClr>
                                    <p:set>
                                      <p:cBhvr>
                                        <p:cTn id="16" dur="500" fill="hold"/>
                                        <p:tgtEl>
                                          <p:spTgt spid="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5" presetClass="emph" presetSubtype="0" fill="hold" grpId="0" nodeType="clickEffect">
                                  <p:stCondLst>
                                    <p:cond delay="0"/>
                                  </p:stCondLst>
                                  <p:childTnLst>
                                    <p:animClr clrSpc="hsl" dir="cw">
                                      <p:cBhvr override="childStyle">
                                        <p:cTn id="20" dur="500" fill="hold"/>
                                        <p:tgtEl>
                                          <p:spTgt spid="2">
                                            <p:txEl>
                                              <p:pRg st="2" end="2"/>
                                            </p:txEl>
                                          </p:spTgt>
                                        </p:tgtEl>
                                        <p:attrNameLst>
                                          <p:attrName>style.color</p:attrName>
                                        </p:attrNameLst>
                                      </p:cBhvr>
                                      <p:by>
                                        <p:hsl h="0" s="-70588" l="0"/>
                                      </p:by>
                                    </p:animClr>
                                    <p:animClr clrSpc="hsl" dir="cw">
                                      <p:cBhvr>
                                        <p:cTn id="21" dur="500" fill="hold"/>
                                        <p:tgtEl>
                                          <p:spTgt spid="2">
                                            <p:txEl>
                                              <p:pRg st="2" end="2"/>
                                            </p:txEl>
                                          </p:spTgt>
                                        </p:tgtEl>
                                        <p:attrNameLst>
                                          <p:attrName>fillcolor</p:attrName>
                                        </p:attrNameLst>
                                      </p:cBhvr>
                                      <p:by>
                                        <p:hsl h="0" s="-70588" l="0"/>
                                      </p:by>
                                    </p:animClr>
                                    <p:animClr clrSpc="hsl" dir="cw">
                                      <p:cBhvr>
                                        <p:cTn id="22" dur="500" fill="hold"/>
                                        <p:tgtEl>
                                          <p:spTgt spid="2">
                                            <p:txEl>
                                              <p:pRg st="2" end="2"/>
                                            </p:txEl>
                                          </p:spTgt>
                                        </p:tgtEl>
                                        <p:attrNameLst>
                                          <p:attrName>stroke.color</p:attrName>
                                        </p:attrNameLst>
                                      </p:cBhvr>
                                      <p:by>
                                        <p:hsl h="0" s="-70588" l="0"/>
                                      </p:by>
                                    </p:animClr>
                                    <p:set>
                                      <p:cBhvr>
                                        <p:cTn id="23" dur="500" fill="hold"/>
                                        <p:tgtEl>
                                          <p:spTgt spid="2">
                                            <p:txEl>
                                              <p:pRg st="2" end="2"/>
                                            </p:txEl>
                                          </p:spTgt>
                                        </p:tgtEl>
                                        <p:attrNameLst>
                                          <p:attrName>fill.type</p:attrName>
                                        </p:attrNameLst>
                                      </p:cBhvr>
                                      <p:to>
                                        <p:strVal val="solid"/>
                                      </p:to>
                                    </p:set>
                                  </p:childTnLst>
                                </p:cTn>
                              </p:par>
                              <p:par>
                                <p:cTn id="24" presetID="25" presetClass="emph" presetSubtype="0" fill="hold" grpId="0" nodeType="withEffect">
                                  <p:stCondLst>
                                    <p:cond delay="0"/>
                                  </p:stCondLst>
                                  <p:childTnLst>
                                    <p:animClr clrSpc="hsl" dir="cw">
                                      <p:cBhvr override="childStyle">
                                        <p:cTn id="25" dur="500" fill="hold"/>
                                        <p:tgtEl>
                                          <p:spTgt spid="2">
                                            <p:txEl>
                                              <p:pRg st="3" end="3"/>
                                            </p:txEl>
                                          </p:spTgt>
                                        </p:tgtEl>
                                        <p:attrNameLst>
                                          <p:attrName>style.color</p:attrName>
                                        </p:attrNameLst>
                                      </p:cBhvr>
                                      <p:by>
                                        <p:hsl h="0" s="-70588" l="0"/>
                                      </p:by>
                                    </p:animClr>
                                    <p:animClr clrSpc="hsl" dir="cw">
                                      <p:cBhvr>
                                        <p:cTn id="26" dur="500" fill="hold"/>
                                        <p:tgtEl>
                                          <p:spTgt spid="2">
                                            <p:txEl>
                                              <p:pRg st="3" end="3"/>
                                            </p:txEl>
                                          </p:spTgt>
                                        </p:tgtEl>
                                        <p:attrNameLst>
                                          <p:attrName>fillcolor</p:attrName>
                                        </p:attrNameLst>
                                      </p:cBhvr>
                                      <p:by>
                                        <p:hsl h="0" s="-70588" l="0"/>
                                      </p:by>
                                    </p:animClr>
                                    <p:animClr clrSpc="hsl" dir="cw">
                                      <p:cBhvr>
                                        <p:cTn id="27" dur="500" fill="hold"/>
                                        <p:tgtEl>
                                          <p:spTgt spid="2">
                                            <p:txEl>
                                              <p:pRg st="3" end="3"/>
                                            </p:txEl>
                                          </p:spTgt>
                                        </p:tgtEl>
                                        <p:attrNameLst>
                                          <p:attrName>stroke.color</p:attrName>
                                        </p:attrNameLst>
                                      </p:cBhvr>
                                      <p:by>
                                        <p:hsl h="0" s="-70588" l="0"/>
                                      </p:by>
                                    </p:animClr>
                                    <p:set>
                                      <p:cBhvr>
                                        <p:cTn id="28" dur="500" fill="hold"/>
                                        <p:tgtEl>
                                          <p:spTgt spid="2">
                                            <p:txEl>
                                              <p:pRg st="3" end="3"/>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5" presetClass="emph" presetSubtype="0" fill="hold" grpId="0" nodeType="clickEffect">
                                  <p:stCondLst>
                                    <p:cond delay="0"/>
                                  </p:stCondLst>
                                  <p:childTnLst>
                                    <p:animClr clrSpc="hsl" dir="cw">
                                      <p:cBhvr override="childStyle">
                                        <p:cTn id="32" dur="500" fill="hold"/>
                                        <p:tgtEl>
                                          <p:spTgt spid="2">
                                            <p:txEl>
                                              <p:pRg st="4" end="4"/>
                                            </p:txEl>
                                          </p:spTgt>
                                        </p:tgtEl>
                                        <p:attrNameLst>
                                          <p:attrName>style.color</p:attrName>
                                        </p:attrNameLst>
                                      </p:cBhvr>
                                      <p:by>
                                        <p:hsl h="0" s="-70588" l="0"/>
                                      </p:by>
                                    </p:animClr>
                                    <p:animClr clrSpc="hsl" dir="cw">
                                      <p:cBhvr>
                                        <p:cTn id="33" dur="500" fill="hold"/>
                                        <p:tgtEl>
                                          <p:spTgt spid="2">
                                            <p:txEl>
                                              <p:pRg st="4" end="4"/>
                                            </p:txEl>
                                          </p:spTgt>
                                        </p:tgtEl>
                                        <p:attrNameLst>
                                          <p:attrName>fillcolor</p:attrName>
                                        </p:attrNameLst>
                                      </p:cBhvr>
                                      <p:by>
                                        <p:hsl h="0" s="-70588" l="0"/>
                                      </p:by>
                                    </p:animClr>
                                    <p:animClr clrSpc="hsl" dir="cw">
                                      <p:cBhvr>
                                        <p:cTn id="34" dur="500" fill="hold"/>
                                        <p:tgtEl>
                                          <p:spTgt spid="2">
                                            <p:txEl>
                                              <p:pRg st="4" end="4"/>
                                            </p:txEl>
                                          </p:spTgt>
                                        </p:tgtEl>
                                        <p:attrNameLst>
                                          <p:attrName>stroke.color</p:attrName>
                                        </p:attrNameLst>
                                      </p:cBhvr>
                                      <p:by>
                                        <p:hsl h="0" s="-70588" l="0"/>
                                      </p:by>
                                    </p:animClr>
                                    <p:set>
                                      <p:cBhvr>
                                        <p:cTn id="35" dur="500" fill="hold"/>
                                        <p:tgtEl>
                                          <p:spTgt spid="2">
                                            <p:txEl>
                                              <p:pRg st="4" end="4"/>
                                            </p:txEl>
                                          </p:spTgt>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5" presetClass="emph" presetSubtype="0" fill="hold" grpId="0" nodeType="clickEffect">
                                  <p:stCondLst>
                                    <p:cond delay="0"/>
                                  </p:stCondLst>
                                  <p:childTnLst>
                                    <p:animClr clrSpc="hsl" dir="cw">
                                      <p:cBhvr override="childStyle">
                                        <p:cTn id="39" dur="500" fill="hold"/>
                                        <p:tgtEl>
                                          <p:spTgt spid="2">
                                            <p:txEl>
                                              <p:pRg st="5" end="5"/>
                                            </p:txEl>
                                          </p:spTgt>
                                        </p:tgtEl>
                                        <p:attrNameLst>
                                          <p:attrName>style.color</p:attrName>
                                        </p:attrNameLst>
                                      </p:cBhvr>
                                      <p:by>
                                        <p:hsl h="0" s="-70588" l="0"/>
                                      </p:by>
                                    </p:animClr>
                                    <p:animClr clrSpc="hsl" dir="cw">
                                      <p:cBhvr>
                                        <p:cTn id="40" dur="500" fill="hold"/>
                                        <p:tgtEl>
                                          <p:spTgt spid="2">
                                            <p:txEl>
                                              <p:pRg st="5" end="5"/>
                                            </p:txEl>
                                          </p:spTgt>
                                        </p:tgtEl>
                                        <p:attrNameLst>
                                          <p:attrName>fillcolor</p:attrName>
                                        </p:attrNameLst>
                                      </p:cBhvr>
                                      <p:by>
                                        <p:hsl h="0" s="-70588" l="0"/>
                                      </p:by>
                                    </p:animClr>
                                    <p:animClr clrSpc="hsl" dir="cw">
                                      <p:cBhvr>
                                        <p:cTn id="41" dur="500" fill="hold"/>
                                        <p:tgtEl>
                                          <p:spTgt spid="2">
                                            <p:txEl>
                                              <p:pRg st="5" end="5"/>
                                            </p:txEl>
                                          </p:spTgt>
                                        </p:tgtEl>
                                        <p:attrNameLst>
                                          <p:attrName>stroke.color</p:attrName>
                                        </p:attrNameLst>
                                      </p:cBhvr>
                                      <p:by>
                                        <p:hsl h="0" s="-70588" l="0"/>
                                      </p:by>
                                    </p:animClr>
                                    <p:set>
                                      <p:cBhvr>
                                        <p:cTn id="42" dur="500" fill="hold"/>
                                        <p:tgtEl>
                                          <p:spTgt spid="2">
                                            <p:txEl>
                                              <p:pRg st="5" end="5"/>
                                            </p:txEl>
                                          </p:spTgt>
                                        </p:tgtEl>
                                        <p:attrNameLst>
                                          <p:attrName>fill.type</p:attrName>
                                        </p:attrNameLst>
                                      </p:cBhvr>
                                      <p:to>
                                        <p:strVal val="solid"/>
                                      </p:to>
                                    </p:set>
                                  </p:childTnLst>
                                </p:cTn>
                              </p:par>
                              <p:par>
                                <p:cTn id="43" presetID="25" presetClass="emph" presetSubtype="0" fill="hold" grpId="0" nodeType="withEffect">
                                  <p:stCondLst>
                                    <p:cond delay="0"/>
                                  </p:stCondLst>
                                  <p:childTnLst>
                                    <p:animClr clrSpc="hsl" dir="cw">
                                      <p:cBhvr override="childStyle">
                                        <p:cTn id="44" dur="500" fill="hold"/>
                                        <p:tgtEl>
                                          <p:spTgt spid="2">
                                            <p:txEl>
                                              <p:pRg st="6" end="6"/>
                                            </p:txEl>
                                          </p:spTgt>
                                        </p:tgtEl>
                                        <p:attrNameLst>
                                          <p:attrName>style.color</p:attrName>
                                        </p:attrNameLst>
                                      </p:cBhvr>
                                      <p:by>
                                        <p:hsl h="0" s="-70588" l="0"/>
                                      </p:by>
                                    </p:animClr>
                                    <p:animClr clrSpc="hsl" dir="cw">
                                      <p:cBhvr>
                                        <p:cTn id="45" dur="500" fill="hold"/>
                                        <p:tgtEl>
                                          <p:spTgt spid="2">
                                            <p:txEl>
                                              <p:pRg st="6" end="6"/>
                                            </p:txEl>
                                          </p:spTgt>
                                        </p:tgtEl>
                                        <p:attrNameLst>
                                          <p:attrName>fillcolor</p:attrName>
                                        </p:attrNameLst>
                                      </p:cBhvr>
                                      <p:by>
                                        <p:hsl h="0" s="-70588" l="0"/>
                                      </p:by>
                                    </p:animClr>
                                    <p:animClr clrSpc="hsl" dir="cw">
                                      <p:cBhvr>
                                        <p:cTn id="46" dur="500" fill="hold"/>
                                        <p:tgtEl>
                                          <p:spTgt spid="2">
                                            <p:txEl>
                                              <p:pRg st="6" end="6"/>
                                            </p:txEl>
                                          </p:spTgt>
                                        </p:tgtEl>
                                        <p:attrNameLst>
                                          <p:attrName>stroke.color</p:attrName>
                                        </p:attrNameLst>
                                      </p:cBhvr>
                                      <p:by>
                                        <p:hsl h="0" s="-70588" l="0"/>
                                      </p:by>
                                    </p:animClr>
                                    <p:set>
                                      <p:cBhvr>
                                        <p:cTn id="47" dur="500" fill="hold"/>
                                        <p:tgtEl>
                                          <p:spTgt spid="2">
                                            <p:txEl>
                                              <p:pRg st="6" end="6"/>
                                            </p:txEl>
                                          </p:spTgt>
                                        </p:tgtEl>
                                        <p:attrNameLst>
                                          <p:attrName>fill.type</p:attrName>
                                        </p:attrNameLst>
                                      </p:cBhvr>
                                      <p:to>
                                        <p:strVal val="solid"/>
                                      </p:to>
                                    </p:set>
                                  </p:childTnLst>
                                </p:cTn>
                              </p:par>
                              <p:par>
                                <p:cTn id="48" presetID="25" presetClass="emph" presetSubtype="0" fill="hold" grpId="0" nodeType="withEffect">
                                  <p:stCondLst>
                                    <p:cond delay="0"/>
                                  </p:stCondLst>
                                  <p:childTnLst>
                                    <p:animClr clrSpc="hsl" dir="cw">
                                      <p:cBhvr override="childStyle">
                                        <p:cTn id="49" dur="500" fill="hold"/>
                                        <p:tgtEl>
                                          <p:spTgt spid="2">
                                            <p:txEl>
                                              <p:pRg st="7" end="7"/>
                                            </p:txEl>
                                          </p:spTgt>
                                        </p:tgtEl>
                                        <p:attrNameLst>
                                          <p:attrName>style.color</p:attrName>
                                        </p:attrNameLst>
                                      </p:cBhvr>
                                      <p:by>
                                        <p:hsl h="0" s="-70588" l="0"/>
                                      </p:by>
                                    </p:animClr>
                                    <p:animClr clrSpc="hsl" dir="cw">
                                      <p:cBhvr>
                                        <p:cTn id="50" dur="500" fill="hold"/>
                                        <p:tgtEl>
                                          <p:spTgt spid="2">
                                            <p:txEl>
                                              <p:pRg st="7" end="7"/>
                                            </p:txEl>
                                          </p:spTgt>
                                        </p:tgtEl>
                                        <p:attrNameLst>
                                          <p:attrName>fillcolor</p:attrName>
                                        </p:attrNameLst>
                                      </p:cBhvr>
                                      <p:by>
                                        <p:hsl h="0" s="-70588" l="0"/>
                                      </p:by>
                                    </p:animClr>
                                    <p:animClr clrSpc="hsl" dir="cw">
                                      <p:cBhvr>
                                        <p:cTn id="51" dur="500" fill="hold"/>
                                        <p:tgtEl>
                                          <p:spTgt spid="2">
                                            <p:txEl>
                                              <p:pRg st="7" end="7"/>
                                            </p:txEl>
                                          </p:spTgt>
                                        </p:tgtEl>
                                        <p:attrNameLst>
                                          <p:attrName>stroke.color</p:attrName>
                                        </p:attrNameLst>
                                      </p:cBhvr>
                                      <p:by>
                                        <p:hsl h="0" s="-70588" l="0"/>
                                      </p:by>
                                    </p:animClr>
                                    <p:set>
                                      <p:cBhvr>
                                        <p:cTn id="52" dur="500" fill="hold"/>
                                        <p:tgtEl>
                                          <p:spTgt spid="2">
                                            <p:txEl>
                                              <p:pRg st="7" end="7"/>
                                            </p:txEl>
                                          </p:spTgt>
                                        </p:tgtEl>
                                        <p:attrNameLst>
                                          <p:attrName>fill.type</p:attrName>
                                        </p:attrNameLst>
                                      </p:cBhvr>
                                      <p:to>
                                        <p:strVal val="solid"/>
                                      </p:to>
                                    </p:set>
                                  </p:childTnLst>
                                </p:cTn>
                              </p:par>
                              <p:par>
                                <p:cTn id="53" presetID="25" presetClass="emph" presetSubtype="0" fill="hold" grpId="0" nodeType="withEffect">
                                  <p:stCondLst>
                                    <p:cond delay="0"/>
                                  </p:stCondLst>
                                  <p:childTnLst>
                                    <p:animClr clrSpc="hsl" dir="cw">
                                      <p:cBhvr override="childStyle">
                                        <p:cTn id="54" dur="500" fill="hold"/>
                                        <p:tgtEl>
                                          <p:spTgt spid="2">
                                            <p:txEl>
                                              <p:pRg st="8" end="8"/>
                                            </p:txEl>
                                          </p:spTgt>
                                        </p:tgtEl>
                                        <p:attrNameLst>
                                          <p:attrName>style.color</p:attrName>
                                        </p:attrNameLst>
                                      </p:cBhvr>
                                      <p:by>
                                        <p:hsl h="0" s="-70588" l="0"/>
                                      </p:by>
                                    </p:animClr>
                                    <p:animClr clrSpc="hsl" dir="cw">
                                      <p:cBhvr>
                                        <p:cTn id="55" dur="500" fill="hold"/>
                                        <p:tgtEl>
                                          <p:spTgt spid="2">
                                            <p:txEl>
                                              <p:pRg st="8" end="8"/>
                                            </p:txEl>
                                          </p:spTgt>
                                        </p:tgtEl>
                                        <p:attrNameLst>
                                          <p:attrName>fillcolor</p:attrName>
                                        </p:attrNameLst>
                                      </p:cBhvr>
                                      <p:by>
                                        <p:hsl h="0" s="-70588" l="0"/>
                                      </p:by>
                                    </p:animClr>
                                    <p:animClr clrSpc="hsl" dir="cw">
                                      <p:cBhvr>
                                        <p:cTn id="56" dur="500" fill="hold"/>
                                        <p:tgtEl>
                                          <p:spTgt spid="2">
                                            <p:txEl>
                                              <p:pRg st="8" end="8"/>
                                            </p:txEl>
                                          </p:spTgt>
                                        </p:tgtEl>
                                        <p:attrNameLst>
                                          <p:attrName>stroke.color</p:attrName>
                                        </p:attrNameLst>
                                      </p:cBhvr>
                                      <p:by>
                                        <p:hsl h="0" s="-70588" l="0"/>
                                      </p:by>
                                    </p:animClr>
                                    <p:set>
                                      <p:cBhvr>
                                        <p:cTn id="57" dur="500" fill="hold"/>
                                        <p:tgtEl>
                                          <p:spTgt spid="2">
                                            <p:txEl>
                                              <p:pRg st="8" end="8"/>
                                            </p:txEl>
                                          </p:spTgt>
                                        </p:tgtEl>
                                        <p:attrNameLst>
                                          <p:attrName>fill.type</p:attrName>
                                        </p:attrNameLst>
                                      </p:cBhvr>
                                      <p:to>
                                        <p:strVal val="solid"/>
                                      </p:to>
                                    </p:set>
                                  </p:childTnLst>
                                </p:cTn>
                              </p:par>
                              <p:par>
                                <p:cTn id="58" presetID="25" presetClass="emph" presetSubtype="0" fill="hold" grpId="0" nodeType="withEffect">
                                  <p:stCondLst>
                                    <p:cond delay="0"/>
                                  </p:stCondLst>
                                  <p:childTnLst>
                                    <p:animClr clrSpc="hsl" dir="cw">
                                      <p:cBhvr override="childStyle">
                                        <p:cTn id="59" dur="500" fill="hold"/>
                                        <p:tgtEl>
                                          <p:spTgt spid="2">
                                            <p:txEl>
                                              <p:pRg st="9" end="9"/>
                                            </p:txEl>
                                          </p:spTgt>
                                        </p:tgtEl>
                                        <p:attrNameLst>
                                          <p:attrName>style.color</p:attrName>
                                        </p:attrNameLst>
                                      </p:cBhvr>
                                      <p:by>
                                        <p:hsl h="0" s="-70588" l="0"/>
                                      </p:by>
                                    </p:animClr>
                                    <p:animClr clrSpc="hsl" dir="cw">
                                      <p:cBhvr>
                                        <p:cTn id="60" dur="500" fill="hold"/>
                                        <p:tgtEl>
                                          <p:spTgt spid="2">
                                            <p:txEl>
                                              <p:pRg st="9" end="9"/>
                                            </p:txEl>
                                          </p:spTgt>
                                        </p:tgtEl>
                                        <p:attrNameLst>
                                          <p:attrName>fillcolor</p:attrName>
                                        </p:attrNameLst>
                                      </p:cBhvr>
                                      <p:by>
                                        <p:hsl h="0" s="-70588" l="0"/>
                                      </p:by>
                                    </p:animClr>
                                    <p:animClr clrSpc="hsl" dir="cw">
                                      <p:cBhvr>
                                        <p:cTn id="61" dur="500" fill="hold"/>
                                        <p:tgtEl>
                                          <p:spTgt spid="2">
                                            <p:txEl>
                                              <p:pRg st="9" end="9"/>
                                            </p:txEl>
                                          </p:spTgt>
                                        </p:tgtEl>
                                        <p:attrNameLst>
                                          <p:attrName>stroke.color</p:attrName>
                                        </p:attrNameLst>
                                      </p:cBhvr>
                                      <p:by>
                                        <p:hsl h="0" s="-70588" l="0"/>
                                      </p:by>
                                    </p:animClr>
                                    <p:set>
                                      <p:cBhvr>
                                        <p:cTn id="62" dur="500" fill="hold"/>
                                        <p:tgtEl>
                                          <p:spTgt spid="2">
                                            <p:txEl>
                                              <p:pRg st="9" end="9"/>
                                            </p:txEl>
                                          </p:spTgt>
                                        </p:tgtEl>
                                        <p:attrNameLst>
                                          <p:attrName>fill.type</p:attrName>
                                        </p:attrNameLst>
                                      </p:cBhvr>
                                      <p:to>
                                        <p:strVal val="solid"/>
                                      </p:to>
                                    </p:set>
                                  </p:childTnLst>
                                </p:cTn>
                              </p:par>
                              <p:par>
                                <p:cTn id="63" presetID="25" presetClass="emph" presetSubtype="0" fill="hold" grpId="0" nodeType="withEffect">
                                  <p:stCondLst>
                                    <p:cond delay="0"/>
                                  </p:stCondLst>
                                  <p:childTnLst>
                                    <p:animClr clrSpc="hsl" dir="cw">
                                      <p:cBhvr override="childStyle">
                                        <p:cTn id="64" dur="500" fill="hold"/>
                                        <p:tgtEl>
                                          <p:spTgt spid="2">
                                            <p:txEl>
                                              <p:pRg st="10" end="10"/>
                                            </p:txEl>
                                          </p:spTgt>
                                        </p:tgtEl>
                                        <p:attrNameLst>
                                          <p:attrName>style.color</p:attrName>
                                        </p:attrNameLst>
                                      </p:cBhvr>
                                      <p:by>
                                        <p:hsl h="0" s="-70588" l="0"/>
                                      </p:by>
                                    </p:animClr>
                                    <p:animClr clrSpc="hsl" dir="cw">
                                      <p:cBhvr>
                                        <p:cTn id="65" dur="500" fill="hold"/>
                                        <p:tgtEl>
                                          <p:spTgt spid="2">
                                            <p:txEl>
                                              <p:pRg st="10" end="10"/>
                                            </p:txEl>
                                          </p:spTgt>
                                        </p:tgtEl>
                                        <p:attrNameLst>
                                          <p:attrName>fillcolor</p:attrName>
                                        </p:attrNameLst>
                                      </p:cBhvr>
                                      <p:by>
                                        <p:hsl h="0" s="-70588" l="0"/>
                                      </p:by>
                                    </p:animClr>
                                    <p:animClr clrSpc="hsl" dir="cw">
                                      <p:cBhvr>
                                        <p:cTn id="66" dur="500" fill="hold"/>
                                        <p:tgtEl>
                                          <p:spTgt spid="2">
                                            <p:txEl>
                                              <p:pRg st="10" end="10"/>
                                            </p:txEl>
                                          </p:spTgt>
                                        </p:tgtEl>
                                        <p:attrNameLst>
                                          <p:attrName>stroke.color</p:attrName>
                                        </p:attrNameLst>
                                      </p:cBhvr>
                                      <p:by>
                                        <p:hsl h="0" s="-70588" l="0"/>
                                      </p:by>
                                    </p:animClr>
                                    <p:set>
                                      <p:cBhvr>
                                        <p:cTn id="67" dur="500" fill="hold"/>
                                        <p:tgtEl>
                                          <p:spTgt spid="2">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43800" cy="914400"/>
          </a:xfrm>
        </p:spPr>
        <p:txBody>
          <a:bodyPr/>
          <a:lstStyle/>
          <a:p>
            <a:r>
              <a:rPr lang="en-US" sz="3600" dirty="0" smtClean="0"/>
              <a:t>Remember these blocking positions?</a:t>
            </a:r>
            <a:endParaRPr lang="en-US" sz="3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699" y="1489605"/>
            <a:ext cx="8609013" cy="389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a:spLocks noChangeArrowheads="1"/>
          </p:cNvSpPr>
          <p:nvPr/>
        </p:nvSpPr>
        <p:spPr bwMode="auto">
          <a:xfrm rot="2274743">
            <a:off x="4292211" y="4248784"/>
            <a:ext cx="319653" cy="383051"/>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6" name="Up Arrow 5"/>
          <p:cNvSpPr>
            <a:spLocks noChangeArrowheads="1"/>
          </p:cNvSpPr>
          <p:nvPr/>
        </p:nvSpPr>
        <p:spPr bwMode="auto">
          <a:xfrm rot="5400000">
            <a:off x="4601798" y="4266320"/>
            <a:ext cx="372817" cy="347980"/>
          </a:xfrm>
          <a:prstGeom prst="upArrow">
            <a:avLst>
              <a:gd name="adj1" fmla="val 50000"/>
              <a:gd name="adj2" fmla="val 3521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7" name="Oval 6"/>
          <p:cNvSpPr>
            <a:spLocks noChangeArrowheads="1"/>
          </p:cNvSpPr>
          <p:nvPr/>
        </p:nvSpPr>
        <p:spPr bwMode="auto">
          <a:xfrm rot="2274743">
            <a:off x="6367771" y="4246105"/>
            <a:ext cx="287478" cy="31476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8" name="Up Arrow 7"/>
          <p:cNvSpPr>
            <a:spLocks noChangeArrowheads="1"/>
          </p:cNvSpPr>
          <p:nvPr/>
        </p:nvSpPr>
        <p:spPr bwMode="auto">
          <a:xfrm rot="16200000">
            <a:off x="6038833" y="4234868"/>
            <a:ext cx="309916" cy="347979"/>
          </a:xfrm>
          <a:prstGeom prst="upArrow">
            <a:avLst>
              <a:gd name="adj1" fmla="val 50000"/>
              <a:gd name="adj2" fmla="val 3521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4" name="Rectangle 3"/>
          <p:cNvSpPr/>
          <p:nvPr/>
        </p:nvSpPr>
        <p:spPr>
          <a:xfrm>
            <a:off x="3823175" y="4674940"/>
            <a:ext cx="1930062" cy="492443"/>
          </a:xfrm>
          <a:prstGeom prst="rect">
            <a:avLst/>
          </a:prstGeom>
        </p:spPr>
        <p:txBody>
          <a:bodyPr wrap="square">
            <a:spAutoFit/>
          </a:bodyPr>
          <a:lstStyle/>
          <a:p>
            <a:r>
              <a:rPr lang="en-US" sz="1200" dirty="0">
                <a:solidFill>
                  <a:schemeClr val="bg1"/>
                </a:solidFill>
              </a:rPr>
              <a:t>25. </a:t>
            </a:r>
            <a:r>
              <a:rPr lang="en-US" sz="1400" b="1" dirty="0"/>
              <a:t>Profile Left</a:t>
            </a:r>
            <a:r>
              <a:rPr lang="en-US" sz="1200" dirty="0">
                <a:solidFill>
                  <a:schemeClr val="bg1"/>
                </a:solidFill>
              </a:rPr>
              <a:t>	</a:t>
            </a:r>
          </a:p>
        </p:txBody>
      </p:sp>
      <p:sp>
        <p:nvSpPr>
          <p:cNvPr id="9" name="Rectangle 8"/>
          <p:cNvSpPr/>
          <p:nvPr/>
        </p:nvSpPr>
        <p:spPr>
          <a:xfrm>
            <a:off x="5597638" y="4764315"/>
            <a:ext cx="1473480" cy="307777"/>
          </a:xfrm>
          <a:prstGeom prst="rect">
            <a:avLst/>
          </a:prstGeom>
        </p:spPr>
        <p:txBody>
          <a:bodyPr wrap="none">
            <a:spAutoFit/>
          </a:bodyPr>
          <a:lstStyle/>
          <a:p>
            <a:r>
              <a:rPr lang="en-US" sz="1200" dirty="0">
                <a:solidFill>
                  <a:schemeClr val="bg1"/>
                </a:solidFill>
              </a:rPr>
              <a:t>26. </a:t>
            </a:r>
            <a:r>
              <a:rPr lang="en-US" sz="1400" b="1" dirty="0"/>
              <a:t>Profile Right</a:t>
            </a:r>
          </a:p>
        </p:txBody>
      </p:sp>
    </p:spTree>
    <p:extLst>
      <p:ext uri="{BB962C8B-B14F-4D97-AF65-F5344CB8AC3E}">
        <p14:creationId xmlns:p14="http://schemas.microsoft.com/office/powerpoint/2010/main" val="64429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arn(inVertical)">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5486400" cy="5909310"/>
          </a:xfrm>
          <a:prstGeom prst="rect">
            <a:avLst/>
          </a:prstGeom>
          <a:noFill/>
        </p:spPr>
        <p:txBody>
          <a:bodyPr wrap="square" rtlCol="0">
            <a:spAutoFit/>
          </a:bodyPr>
          <a:lstStyle/>
          <a:p>
            <a:r>
              <a:rPr lang="en-US" dirty="0">
                <a:solidFill>
                  <a:schemeClr val="accent4">
                    <a:lumMod val="20000"/>
                    <a:lumOff val="80000"/>
                  </a:schemeClr>
                </a:solidFill>
              </a:rPr>
              <a:t>EXERCISE: Explore space with different rhythms to express different human circumstances.</a:t>
            </a:r>
            <a:endParaRPr lang="en-US" sz="1400" dirty="0">
              <a:solidFill>
                <a:schemeClr val="accent4">
                  <a:lumMod val="20000"/>
                  <a:lumOff val="80000"/>
                </a:schemeClr>
              </a:solidFill>
            </a:endParaRPr>
          </a:p>
          <a:p>
            <a:pPr lvl="0"/>
            <a:r>
              <a:rPr lang="en-US" u="sng" dirty="0"/>
              <a:t>Tempo: </a:t>
            </a:r>
            <a:r>
              <a:rPr lang="en-US" dirty="0"/>
              <a:t>Whereas rhythm is a regularly occurring accent, tempo is </a:t>
            </a:r>
            <a:r>
              <a:rPr lang="en-US" dirty="0">
                <a:solidFill>
                  <a:srgbClr val="FFFF00"/>
                </a:solidFill>
              </a:rPr>
              <a:t>the rate of speed a scene should go</a:t>
            </a:r>
            <a:r>
              <a:rPr lang="en-US" dirty="0"/>
              <a:t>.  We also talk about this as </a:t>
            </a:r>
            <a:r>
              <a:rPr lang="en-US" dirty="0">
                <a:solidFill>
                  <a:srgbClr val="FFFF00"/>
                </a:solidFill>
              </a:rPr>
              <a:t>pace. </a:t>
            </a:r>
            <a:endParaRPr lang="en-US" sz="2800" dirty="0">
              <a:solidFill>
                <a:srgbClr val="FFFF00"/>
              </a:solidFill>
            </a:endParaRPr>
          </a:p>
          <a:p>
            <a:pPr lvl="1"/>
            <a:r>
              <a:rPr lang="en-US" dirty="0"/>
              <a:t>It is important to explore different tempos in your scene.</a:t>
            </a:r>
            <a:endParaRPr lang="en-US" sz="2800" dirty="0"/>
          </a:p>
          <a:p>
            <a:pPr lvl="1"/>
            <a:r>
              <a:rPr lang="en-US" dirty="0"/>
              <a:t> Most scenes should run the gamut of a </a:t>
            </a:r>
            <a:r>
              <a:rPr lang="en-US" dirty="0">
                <a:solidFill>
                  <a:srgbClr val="FFFF00"/>
                </a:solidFill>
              </a:rPr>
              <a:t>variety</a:t>
            </a:r>
            <a:r>
              <a:rPr lang="en-US" dirty="0"/>
              <a:t> of tempos.  Tempos to be tried are the following:</a:t>
            </a:r>
            <a:endParaRPr lang="en-US" sz="2800" dirty="0"/>
          </a:p>
          <a:p>
            <a:pPr lvl="2"/>
            <a:r>
              <a:rPr lang="en-US" dirty="0"/>
              <a:t>Super-slow, Slow, Medium, Medium-Fast, Fast, Very Fast </a:t>
            </a:r>
            <a:endParaRPr lang="en-US" sz="2800" dirty="0"/>
          </a:p>
          <a:p>
            <a:r>
              <a:rPr lang="en-US" dirty="0"/>
              <a:t> </a:t>
            </a:r>
            <a:endParaRPr lang="en-US" sz="2800" dirty="0"/>
          </a:p>
          <a:p>
            <a:pPr lvl="0"/>
            <a:r>
              <a:rPr lang="en-US" u="sng" dirty="0"/>
              <a:t>Volume:  </a:t>
            </a:r>
            <a:r>
              <a:rPr lang="en-US" dirty="0"/>
              <a:t>How loud or soft a scene is played.  </a:t>
            </a:r>
            <a:endParaRPr lang="en-US" sz="2800" dirty="0"/>
          </a:p>
          <a:p>
            <a:pPr lvl="1"/>
            <a:r>
              <a:rPr lang="en-US" dirty="0"/>
              <a:t>Usually we talk about volume in the terms of </a:t>
            </a:r>
            <a:r>
              <a:rPr lang="en-US" dirty="0">
                <a:solidFill>
                  <a:srgbClr val="FFFF00"/>
                </a:solidFill>
              </a:rPr>
              <a:t>musical</a:t>
            </a:r>
            <a:r>
              <a:rPr lang="en-US" dirty="0"/>
              <a:t> expression. </a:t>
            </a:r>
            <a:r>
              <a:rPr lang="en-US" i="1" dirty="0"/>
              <a:t>Pianissimo </a:t>
            </a:r>
            <a:r>
              <a:rPr lang="en-US" dirty="0"/>
              <a:t>(very soft), </a:t>
            </a:r>
            <a:r>
              <a:rPr lang="en-US" i="1" dirty="0"/>
              <a:t>Piano </a:t>
            </a:r>
            <a:r>
              <a:rPr lang="en-US" dirty="0"/>
              <a:t>(soft), </a:t>
            </a:r>
            <a:r>
              <a:rPr lang="en-US" i="1" dirty="0"/>
              <a:t>Moderato ( </a:t>
            </a:r>
            <a:r>
              <a:rPr lang="en-US" dirty="0"/>
              <a:t>Medium),  </a:t>
            </a:r>
            <a:r>
              <a:rPr lang="en-US" i="1" dirty="0"/>
              <a:t>Forte </a:t>
            </a:r>
            <a:r>
              <a:rPr lang="en-US" dirty="0"/>
              <a:t>(Loud), </a:t>
            </a:r>
            <a:r>
              <a:rPr lang="en-US" i="1" dirty="0"/>
              <a:t>Fortissimo </a:t>
            </a:r>
            <a:r>
              <a:rPr lang="en-US" dirty="0"/>
              <a:t>(very loud). </a:t>
            </a:r>
            <a:endParaRPr lang="en-US" sz="2800" dirty="0"/>
          </a:p>
          <a:p>
            <a:pPr lvl="1"/>
            <a:r>
              <a:rPr lang="en-US" dirty="0"/>
              <a:t>Each scene should have a clear </a:t>
            </a:r>
            <a:r>
              <a:rPr lang="en-US" dirty="0">
                <a:solidFill>
                  <a:srgbClr val="FFFF00"/>
                </a:solidFill>
              </a:rPr>
              <a:t>climax </a:t>
            </a:r>
            <a:r>
              <a:rPr lang="en-US" dirty="0"/>
              <a:t>and many peaks and valleys in orchestration. </a:t>
            </a:r>
            <a:endParaRPr lang="en-US" sz="2800" dirty="0"/>
          </a:p>
          <a:p>
            <a:endParaRPr lang="en-US" dirty="0"/>
          </a:p>
        </p:txBody>
      </p:sp>
    </p:spTree>
    <p:extLst>
      <p:ext uri="{BB962C8B-B14F-4D97-AF65-F5344CB8AC3E}">
        <p14:creationId xmlns:p14="http://schemas.microsoft.com/office/powerpoint/2010/main" val="33670718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5715000" cy="4247317"/>
          </a:xfrm>
          <a:prstGeom prst="rect">
            <a:avLst/>
          </a:prstGeom>
          <a:noFill/>
        </p:spPr>
        <p:txBody>
          <a:bodyPr wrap="square" rtlCol="0">
            <a:spAutoFit/>
          </a:bodyPr>
          <a:lstStyle/>
          <a:p>
            <a:r>
              <a:rPr lang="en-US" dirty="0" smtClean="0"/>
              <a:t>Now, each director will get another scene with 3 performers.  Directors will need to create the Given Circumstances of the scene through C.R.O.W:</a:t>
            </a:r>
          </a:p>
          <a:p>
            <a:r>
              <a:rPr lang="en-US" dirty="0" smtClean="0"/>
              <a:t>Character</a:t>
            </a:r>
          </a:p>
          <a:p>
            <a:r>
              <a:rPr lang="en-US" dirty="0" smtClean="0"/>
              <a:t>Relationship</a:t>
            </a:r>
          </a:p>
          <a:p>
            <a:r>
              <a:rPr lang="en-US" dirty="0" smtClean="0"/>
              <a:t>Objective</a:t>
            </a:r>
          </a:p>
          <a:p>
            <a:r>
              <a:rPr lang="en-US" dirty="0" smtClean="0"/>
              <a:t>Where</a:t>
            </a:r>
          </a:p>
          <a:p>
            <a:r>
              <a:rPr lang="en-US" dirty="0" smtClean="0"/>
              <a:t>for their actors.  Directors will be evaluated on use of emphasis, focus, triangles, composition, levels, planes, and orchestration in their scenes.  Directors need to use at least 3 compositions in their scenes, with 1 climactic composition. Actors will be evaluated on commitment, stage presence, audience awareness, vocal techniques, and overall effect. Actors do not need to be memorized.  </a:t>
            </a:r>
          </a:p>
        </p:txBody>
      </p:sp>
    </p:spTree>
    <p:extLst>
      <p:ext uri="{BB962C8B-B14F-4D97-AF65-F5344CB8AC3E}">
        <p14:creationId xmlns:p14="http://schemas.microsoft.com/office/powerpoint/2010/main" val="215882106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xEl>
                                              <p:pRg st="0" end="0"/>
                                            </p:txEl>
                                          </p:spTgt>
                                        </p:tgtEl>
                                        <p:attrNameLst>
                                          <p:attrName>ppt_w</p:attrName>
                                        </p:attrNameLst>
                                      </p:cBhvr>
                                      <p:tavLst>
                                        <p:tav tm="0">
                                          <p:val>
                                            <p:strVal val="ppt_w"/>
                                          </p:val>
                                        </p:tav>
                                        <p:tav tm="100000">
                                          <p:val>
                                            <p:fltVal val="0"/>
                                          </p:val>
                                        </p:tav>
                                      </p:tavLst>
                                    </p:anim>
                                    <p:anim calcmode="lin" valueType="num">
                                      <p:cBhvr>
                                        <p:cTn id="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2">
                                            <p:txEl>
                                              <p:pRg st="0" end="0"/>
                                            </p:txEl>
                                          </p:spTgt>
                                        </p:tgtEl>
                                      </p:cBhvr>
                                    </p:animEffect>
                                    <p:set>
                                      <p:cBhvr>
                                        <p:cTn id="9"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2">
                                            <p:txEl>
                                              <p:pRg st="1" end="1"/>
                                            </p:txEl>
                                          </p:spTgt>
                                        </p:tgtEl>
                                        <p:attrNameLst>
                                          <p:attrName>ppt_w</p:attrName>
                                        </p:attrNameLst>
                                      </p:cBhvr>
                                      <p:tavLst>
                                        <p:tav tm="0">
                                          <p:val>
                                            <p:strVal val="ppt_w"/>
                                          </p:val>
                                        </p:tav>
                                        <p:tav tm="100000">
                                          <p:val>
                                            <p:fltVal val="0"/>
                                          </p:val>
                                        </p:tav>
                                      </p:tavLst>
                                    </p:anim>
                                    <p:anim calcmode="lin" valueType="num">
                                      <p:cBhvr>
                                        <p:cTn id="14" dur="500"/>
                                        <p:tgtEl>
                                          <p:spTgt spid="2">
                                            <p:txEl>
                                              <p:pRg st="1" end="1"/>
                                            </p:txEl>
                                          </p:spTgt>
                                        </p:tgtEl>
                                        <p:attrNameLst>
                                          <p:attrName>ppt_h</p:attrName>
                                        </p:attrNameLst>
                                      </p:cBhvr>
                                      <p:tavLst>
                                        <p:tav tm="0">
                                          <p:val>
                                            <p:strVal val="ppt_h"/>
                                          </p:val>
                                        </p:tav>
                                        <p:tav tm="100000">
                                          <p:val>
                                            <p:fltVal val="0"/>
                                          </p:val>
                                        </p:tav>
                                      </p:tavLst>
                                    </p:anim>
                                    <p:animEffect transition="out" filter="fade">
                                      <p:cBhvr>
                                        <p:cTn id="15" dur="500"/>
                                        <p:tgtEl>
                                          <p:spTgt spid="2">
                                            <p:txEl>
                                              <p:pRg st="1" end="1"/>
                                            </p:txEl>
                                          </p:spTgt>
                                        </p:tgtEl>
                                      </p:cBhvr>
                                    </p:animEffect>
                                    <p:set>
                                      <p:cBhvr>
                                        <p:cTn id="16"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2">
                                            <p:txEl>
                                              <p:pRg st="2" end="2"/>
                                            </p:txEl>
                                          </p:spTgt>
                                        </p:tgtEl>
                                        <p:attrNameLst>
                                          <p:attrName>ppt_w</p:attrName>
                                        </p:attrNameLst>
                                      </p:cBhvr>
                                      <p:tavLst>
                                        <p:tav tm="0">
                                          <p:val>
                                            <p:strVal val="ppt_w"/>
                                          </p:val>
                                        </p:tav>
                                        <p:tav tm="100000">
                                          <p:val>
                                            <p:fltVal val="0"/>
                                          </p:val>
                                        </p:tav>
                                      </p:tavLst>
                                    </p:anim>
                                    <p:anim calcmode="lin" valueType="num">
                                      <p:cBhvr>
                                        <p:cTn id="21" dur="500"/>
                                        <p:tgtEl>
                                          <p:spTgt spid="2">
                                            <p:txEl>
                                              <p:pRg st="2" end="2"/>
                                            </p:txEl>
                                          </p:spTgt>
                                        </p:tgtEl>
                                        <p:attrNameLst>
                                          <p:attrName>ppt_h</p:attrName>
                                        </p:attrNameLst>
                                      </p:cBhvr>
                                      <p:tavLst>
                                        <p:tav tm="0">
                                          <p:val>
                                            <p:strVal val="ppt_h"/>
                                          </p:val>
                                        </p:tav>
                                        <p:tav tm="100000">
                                          <p:val>
                                            <p:fltVal val="0"/>
                                          </p:val>
                                        </p:tav>
                                      </p:tavLst>
                                    </p:anim>
                                    <p:animEffect transition="out" filter="fade">
                                      <p:cBhvr>
                                        <p:cTn id="22" dur="500"/>
                                        <p:tgtEl>
                                          <p:spTgt spid="2">
                                            <p:txEl>
                                              <p:pRg st="2" end="2"/>
                                            </p:txEl>
                                          </p:spTgt>
                                        </p:tgtEl>
                                      </p:cBhvr>
                                    </p:animEffect>
                                    <p:set>
                                      <p:cBhvr>
                                        <p:cTn id="23"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0" nodeType="clickEffect">
                                  <p:stCondLst>
                                    <p:cond delay="0"/>
                                  </p:stCondLst>
                                  <p:childTnLst>
                                    <p:anim calcmode="lin" valueType="num">
                                      <p:cBhvr>
                                        <p:cTn id="27" dur="500"/>
                                        <p:tgtEl>
                                          <p:spTgt spid="2">
                                            <p:txEl>
                                              <p:pRg st="3" end="3"/>
                                            </p:txEl>
                                          </p:spTgt>
                                        </p:tgtEl>
                                        <p:attrNameLst>
                                          <p:attrName>ppt_w</p:attrName>
                                        </p:attrNameLst>
                                      </p:cBhvr>
                                      <p:tavLst>
                                        <p:tav tm="0">
                                          <p:val>
                                            <p:strVal val="ppt_w"/>
                                          </p:val>
                                        </p:tav>
                                        <p:tav tm="100000">
                                          <p:val>
                                            <p:fltVal val="0"/>
                                          </p:val>
                                        </p:tav>
                                      </p:tavLst>
                                    </p:anim>
                                    <p:anim calcmode="lin" valueType="num">
                                      <p:cBhvr>
                                        <p:cTn id="28" dur="500"/>
                                        <p:tgtEl>
                                          <p:spTgt spid="2">
                                            <p:txEl>
                                              <p:pRg st="3" end="3"/>
                                            </p:txEl>
                                          </p:spTgt>
                                        </p:tgtEl>
                                        <p:attrNameLst>
                                          <p:attrName>ppt_h</p:attrName>
                                        </p:attrNameLst>
                                      </p:cBhvr>
                                      <p:tavLst>
                                        <p:tav tm="0">
                                          <p:val>
                                            <p:strVal val="ppt_h"/>
                                          </p:val>
                                        </p:tav>
                                        <p:tav tm="100000">
                                          <p:val>
                                            <p:fltVal val="0"/>
                                          </p:val>
                                        </p:tav>
                                      </p:tavLst>
                                    </p:anim>
                                    <p:animEffect transition="out" filter="fade">
                                      <p:cBhvr>
                                        <p:cTn id="29" dur="500"/>
                                        <p:tgtEl>
                                          <p:spTgt spid="2">
                                            <p:txEl>
                                              <p:pRg st="3" end="3"/>
                                            </p:txEl>
                                          </p:spTgt>
                                        </p:tgtEl>
                                      </p:cBhvr>
                                    </p:animEffect>
                                    <p:set>
                                      <p:cBhvr>
                                        <p:cTn id="30"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xit" presetSubtype="32" fill="hold" grpId="0" nodeType="clickEffect">
                                  <p:stCondLst>
                                    <p:cond delay="0"/>
                                  </p:stCondLst>
                                  <p:childTnLst>
                                    <p:anim calcmode="lin" valueType="num">
                                      <p:cBhvr>
                                        <p:cTn id="34" dur="500"/>
                                        <p:tgtEl>
                                          <p:spTgt spid="2">
                                            <p:txEl>
                                              <p:pRg st="4" end="4"/>
                                            </p:txEl>
                                          </p:spTgt>
                                        </p:tgtEl>
                                        <p:attrNameLst>
                                          <p:attrName>ppt_w</p:attrName>
                                        </p:attrNameLst>
                                      </p:cBhvr>
                                      <p:tavLst>
                                        <p:tav tm="0">
                                          <p:val>
                                            <p:strVal val="ppt_w"/>
                                          </p:val>
                                        </p:tav>
                                        <p:tav tm="100000">
                                          <p:val>
                                            <p:fltVal val="0"/>
                                          </p:val>
                                        </p:tav>
                                      </p:tavLst>
                                    </p:anim>
                                    <p:anim calcmode="lin" valueType="num">
                                      <p:cBhvr>
                                        <p:cTn id="35" dur="500"/>
                                        <p:tgtEl>
                                          <p:spTgt spid="2">
                                            <p:txEl>
                                              <p:pRg st="4" end="4"/>
                                            </p:txEl>
                                          </p:spTgt>
                                        </p:tgtEl>
                                        <p:attrNameLst>
                                          <p:attrName>ppt_h</p:attrName>
                                        </p:attrNameLst>
                                      </p:cBhvr>
                                      <p:tavLst>
                                        <p:tav tm="0">
                                          <p:val>
                                            <p:strVal val="ppt_h"/>
                                          </p:val>
                                        </p:tav>
                                        <p:tav tm="100000">
                                          <p:val>
                                            <p:fltVal val="0"/>
                                          </p:val>
                                        </p:tav>
                                      </p:tavLst>
                                    </p:anim>
                                    <p:animEffect transition="out" filter="fade">
                                      <p:cBhvr>
                                        <p:cTn id="36" dur="500"/>
                                        <p:tgtEl>
                                          <p:spTgt spid="2">
                                            <p:txEl>
                                              <p:pRg st="4" end="4"/>
                                            </p:txEl>
                                          </p:spTgt>
                                        </p:tgtEl>
                                      </p:cBhvr>
                                    </p:animEffect>
                                    <p:set>
                                      <p:cBhvr>
                                        <p:cTn id="37"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xit" presetSubtype="32" fill="hold" grpId="0" nodeType="clickEffect">
                                  <p:stCondLst>
                                    <p:cond delay="0"/>
                                  </p:stCondLst>
                                  <p:childTnLst>
                                    <p:anim calcmode="lin" valueType="num">
                                      <p:cBhvr>
                                        <p:cTn id="41" dur="500"/>
                                        <p:tgtEl>
                                          <p:spTgt spid="2">
                                            <p:txEl>
                                              <p:pRg st="5" end="5"/>
                                            </p:txEl>
                                          </p:spTgt>
                                        </p:tgtEl>
                                        <p:attrNameLst>
                                          <p:attrName>ppt_w</p:attrName>
                                        </p:attrNameLst>
                                      </p:cBhvr>
                                      <p:tavLst>
                                        <p:tav tm="0">
                                          <p:val>
                                            <p:strVal val="ppt_w"/>
                                          </p:val>
                                        </p:tav>
                                        <p:tav tm="100000">
                                          <p:val>
                                            <p:fltVal val="0"/>
                                          </p:val>
                                        </p:tav>
                                      </p:tavLst>
                                    </p:anim>
                                    <p:anim calcmode="lin" valueType="num">
                                      <p:cBhvr>
                                        <p:cTn id="42" dur="500"/>
                                        <p:tgtEl>
                                          <p:spTgt spid="2">
                                            <p:txEl>
                                              <p:pRg st="5" end="5"/>
                                            </p:txEl>
                                          </p:spTgt>
                                        </p:tgtEl>
                                        <p:attrNameLst>
                                          <p:attrName>ppt_h</p:attrName>
                                        </p:attrNameLst>
                                      </p:cBhvr>
                                      <p:tavLst>
                                        <p:tav tm="0">
                                          <p:val>
                                            <p:strVal val="ppt_h"/>
                                          </p:val>
                                        </p:tav>
                                        <p:tav tm="100000">
                                          <p:val>
                                            <p:fltVal val="0"/>
                                          </p:val>
                                        </p:tav>
                                      </p:tavLst>
                                    </p:anim>
                                    <p:animEffect transition="out" filter="fade">
                                      <p:cBhvr>
                                        <p:cTn id="43" dur="500"/>
                                        <p:tgtEl>
                                          <p:spTgt spid="2">
                                            <p:txEl>
                                              <p:pRg st="5" end="5"/>
                                            </p:txEl>
                                          </p:spTgt>
                                        </p:tgtEl>
                                      </p:cBhvr>
                                    </p:animEffect>
                                    <p:set>
                                      <p:cBhvr>
                                        <p:cTn id="44" dur="1" fill="hold">
                                          <p:stCondLst>
                                            <p:cond delay="4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69184"/>
            <a:ext cx="5791200" cy="1631216"/>
          </a:xfrm>
          <a:prstGeom prst="rect">
            <a:avLst/>
          </a:prstGeom>
        </p:spPr>
        <p:txBody>
          <a:bodyPr wrap="square">
            <a:spAutoFit/>
          </a:bodyPr>
          <a:lstStyle/>
          <a:p>
            <a:r>
              <a:rPr lang="en-US" sz="2000" dirty="0" smtClean="0">
                <a:effectLst/>
                <a:latin typeface="Calisto MT"/>
                <a:ea typeface="Times New Roman"/>
                <a:cs typeface="Times New Roman"/>
              </a:rPr>
              <a:t>25.  </a:t>
            </a:r>
            <a:r>
              <a:rPr lang="en-US" sz="2000" b="1" dirty="0" smtClean="0">
                <a:effectLst/>
                <a:latin typeface="Calisto MT"/>
                <a:ea typeface="Times New Roman"/>
                <a:cs typeface="Times New Roman"/>
              </a:rPr>
              <a:t>Emphasis </a:t>
            </a:r>
            <a:r>
              <a:rPr lang="en-US" sz="2000" dirty="0" smtClean="0">
                <a:effectLst/>
                <a:latin typeface="Calisto MT"/>
                <a:ea typeface="Times New Roman"/>
                <a:cs typeface="Times New Roman"/>
              </a:rPr>
              <a:t>is telling the audience what to look at; or directing their eye at who should have the </a:t>
            </a:r>
            <a:r>
              <a:rPr lang="en-US" sz="2000" dirty="0" smtClean="0">
                <a:solidFill>
                  <a:srgbClr val="FF0000"/>
                </a:solidFill>
                <a:effectLst/>
                <a:latin typeface="Calisto MT"/>
                <a:ea typeface="Times New Roman"/>
                <a:cs typeface="Times New Roman"/>
              </a:rPr>
              <a:t>focus </a:t>
            </a:r>
            <a:r>
              <a:rPr lang="en-US" sz="2000" dirty="0" smtClean="0">
                <a:effectLst/>
                <a:latin typeface="Calisto MT"/>
                <a:ea typeface="Times New Roman"/>
                <a:cs typeface="Times New Roman"/>
              </a:rPr>
              <a:t>of the scene.  In the films, the camera has this power; in the theatre it is the director’s job to direct the audience at </a:t>
            </a:r>
            <a:endParaRPr lang="en-US" sz="2000" dirty="0"/>
          </a:p>
        </p:txBody>
      </p:sp>
      <p:sp>
        <p:nvSpPr>
          <p:cNvPr id="3" name="Rectangle 2"/>
          <p:cNvSpPr/>
          <p:nvPr/>
        </p:nvSpPr>
        <p:spPr>
          <a:xfrm>
            <a:off x="2286000" y="3200400"/>
            <a:ext cx="4572000" cy="1569660"/>
          </a:xfrm>
          <a:prstGeom prst="rect">
            <a:avLst/>
          </a:prstGeom>
        </p:spPr>
        <p:txBody>
          <a:bodyPr>
            <a:spAutoFit/>
          </a:bodyPr>
          <a:lstStyle/>
          <a:p>
            <a:r>
              <a:rPr lang="en-US" sz="2400" dirty="0">
                <a:solidFill>
                  <a:schemeClr val="bg1"/>
                </a:solidFill>
              </a:rPr>
              <a:t>what to look at.  </a:t>
            </a:r>
            <a:r>
              <a:rPr lang="en-US" dirty="0"/>
              <a:t>The person who should have the focus, is usually the character who has more </a:t>
            </a:r>
            <a:r>
              <a:rPr lang="en-US" dirty="0">
                <a:solidFill>
                  <a:srgbClr val="FF0000"/>
                </a:solidFill>
              </a:rPr>
              <a:t>power</a:t>
            </a:r>
            <a:r>
              <a:rPr lang="en-US" dirty="0"/>
              <a:t> in the given moment of the scene. You can do this in several different ways</a:t>
            </a:r>
          </a:p>
        </p:txBody>
      </p:sp>
      <p:sp>
        <p:nvSpPr>
          <p:cNvPr id="4" name="TextBox 3"/>
          <p:cNvSpPr txBox="1"/>
          <p:nvPr/>
        </p:nvSpPr>
        <p:spPr>
          <a:xfrm>
            <a:off x="914400" y="540266"/>
            <a:ext cx="7315200" cy="769441"/>
          </a:xfrm>
          <a:prstGeom prst="rect">
            <a:avLst/>
          </a:prstGeom>
          <a:noFill/>
        </p:spPr>
        <p:txBody>
          <a:bodyPr wrap="square" rtlCol="0">
            <a:spAutoFit/>
          </a:bodyPr>
          <a:lstStyle/>
          <a:p>
            <a:r>
              <a:rPr lang="en-US" sz="4400" dirty="0" smtClean="0">
                <a:solidFill>
                  <a:srgbClr val="002060"/>
                </a:solidFill>
              </a:rPr>
              <a:t>A few tips…</a:t>
            </a:r>
            <a:endParaRPr lang="en-US" sz="4400" dirty="0">
              <a:solidFill>
                <a:srgbClr val="002060"/>
              </a:solidFill>
            </a:endParaRPr>
          </a:p>
        </p:txBody>
      </p:sp>
    </p:spTree>
    <p:extLst>
      <p:ext uri="{BB962C8B-B14F-4D97-AF65-F5344CB8AC3E}">
        <p14:creationId xmlns:p14="http://schemas.microsoft.com/office/powerpoint/2010/main" val="22782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4034"/>
            <a:ext cx="7467600" cy="646331"/>
          </a:xfrm>
          <a:prstGeom prst="rect">
            <a:avLst/>
          </a:prstGeom>
          <a:noFill/>
        </p:spPr>
        <p:txBody>
          <a:bodyPr wrap="square" rtlCol="0">
            <a:spAutoFit/>
          </a:bodyPr>
          <a:lstStyle/>
          <a:p>
            <a:r>
              <a:rPr lang="en-US" sz="3600" dirty="0" smtClean="0"/>
              <a:t>Movement:</a:t>
            </a:r>
            <a:endParaRPr lang="en-US" sz="3600" dirty="0"/>
          </a:p>
        </p:txBody>
      </p:sp>
      <p:sp>
        <p:nvSpPr>
          <p:cNvPr id="3" name="TextBox 2"/>
          <p:cNvSpPr txBox="1"/>
          <p:nvPr/>
        </p:nvSpPr>
        <p:spPr>
          <a:xfrm>
            <a:off x="914400" y="780365"/>
            <a:ext cx="6553200" cy="1200329"/>
          </a:xfrm>
          <a:prstGeom prst="rect">
            <a:avLst/>
          </a:prstGeom>
          <a:noFill/>
        </p:spPr>
        <p:txBody>
          <a:bodyPr wrap="square" rtlCol="0">
            <a:spAutoFit/>
          </a:bodyPr>
          <a:lstStyle/>
          <a:p>
            <a:r>
              <a:rPr lang="en-US" dirty="0"/>
              <a:t>Any movement forces the audiences’ eye to look at the </a:t>
            </a:r>
            <a:r>
              <a:rPr lang="en-US" dirty="0">
                <a:solidFill>
                  <a:srgbClr val="FFFF00"/>
                </a:solidFill>
              </a:rPr>
              <a:t>character </a:t>
            </a:r>
            <a:r>
              <a:rPr lang="en-US" dirty="0"/>
              <a:t>moving. This is why characters usually move when they are </a:t>
            </a:r>
            <a:r>
              <a:rPr lang="en-US" dirty="0">
                <a:solidFill>
                  <a:srgbClr val="FFFF00"/>
                </a:solidFill>
              </a:rPr>
              <a:t>speaking</a:t>
            </a:r>
            <a:r>
              <a:rPr lang="en-US" dirty="0"/>
              <a:t> unless the director is trying to make a point and have an unspeaking actor move. </a:t>
            </a:r>
          </a:p>
        </p:txBody>
      </p:sp>
      <p:sp>
        <p:nvSpPr>
          <p:cNvPr id="4" name="TextBox 3"/>
          <p:cNvSpPr txBox="1"/>
          <p:nvPr/>
        </p:nvSpPr>
        <p:spPr>
          <a:xfrm>
            <a:off x="1409700" y="1980694"/>
            <a:ext cx="5867400" cy="1846659"/>
          </a:xfrm>
          <a:prstGeom prst="rect">
            <a:avLst/>
          </a:prstGeom>
          <a:noFill/>
        </p:spPr>
        <p:txBody>
          <a:bodyPr wrap="square" rtlCol="0">
            <a:spAutoFit/>
          </a:bodyPr>
          <a:lstStyle/>
          <a:p>
            <a:pPr marL="742950" lvl="1" indent="-285750">
              <a:buFont typeface="Arial" panose="020B0604020202020204" pitchFamily="34" charset="0"/>
              <a:buChar char="•"/>
            </a:pPr>
            <a:r>
              <a:rPr lang="en-US" dirty="0"/>
              <a:t>The rule behind this movement is to avoid </a:t>
            </a:r>
            <a:r>
              <a:rPr lang="en-US" dirty="0">
                <a:solidFill>
                  <a:srgbClr val="FFFF00"/>
                </a:solidFill>
              </a:rPr>
              <a:t>distraction</a:t>
            </a:r>
            <a:r>
              <a:rPr lang="en-US" dirty="0"/>
              <a:t> caused by someone moving when someone else is </a:t>
            </a:r>
            <a:r>
              <a:rPr lang="en-US" dirty="0">
                <a:solidFill>
                  <a:srgbClr val="FFFF00"/>
                </a:solidFill>
              </a:rPr>
              <a:t>speaking</a:t>
            </a:r>
            <a:r>
              <a:rPr lang="en-US" dirty="0" smtClean="0">
                <a:solidFill>
                  <a:srgbClr val="FFFF00"/>
                </a:solidFill>
              </a:rPr>
              <a:t>.  </a:t>
            </a:r>
            <a:r>
              <a:rPr lang="en-US" dirty="0" smtClean="0"/>
              <a:t> </a:t>
            </a:r>
          </a:p>
          <a:p>
            <a:pPr marL="742950" lvl="1" indent="-285750">
              <a:buFont typeface="Arial" panose="020B0604020202020204" pitchFamily="34" charset="0"/>
              <a:buChar char="•"/>
            </a:pPr>
            <a:r>
              <a:rPr lang="en-US" dirty="0" smtClean="0"/>
              <a:t>Sometimes distraction is exactly what the director’s </a:t>
            </a:r>
            <a:r>
              <a:rPr lang="en-US" dirty="0" smtClean="0">
                <a:solidFill>
                  <a:srgbClr val="FFFF00"/>
                </a:solidFill>
              </a:rPr>
              <a:t> intention </a:t>
            </a:r>
            <a:r>
              <a:rPr lang="en-US" dirty="0" smtClean="0"/>
              <a:t>might be. </a:t>
            </a:r>
          </a:p>
          <a:p>
            <a:pPr marL="742950" lvl="1" indent="-285750">
              <a:buFont typeface="Arial" panose="020B0604020202020204" pitchFamily="34" charset="0"/>
              <a:buChar char="•"/>
            </a:pPr>
            <a:endParaRPr lang="en-US" sz="2400" dirty="0">
              <a:solidFill>
                <a:srgbClr val="FFFF00"/>
              </a:solidFill>
            </a:endParaRPr>
          </a:p>
        </p:txBody>
      </p:sp>
      <p:sp>
        <p:nvSpPr>
          <p:cNvPr id="5" name="Rectangle 4"/>
          <p:cNvSpPr/>
          <p:nvPr/>
        </p:nvSpPr>
        <p:spPr>
          <a:xfrm>
            <a:off x="648351" y="3267430"/>
            <a:ext cx="6663267" cy="1754326"/>
          </a:xfrm>
          <a:prstGeom prst="rect">
            <a:avLst/>
          </a:prstGeom>
        </p:spPr>
        <p:txBody>
          <a:bodyPr wrap="square">
            <a:spAutoFit/>
          </a:bodyPr>
          <a:lstStyle/>
          <a:p>
            <a:pPr lvl="1"/>
            <a:endParaRPr lang="en-US" dirty="0" smtClean="0"/>
          </a:p>
          <a:p>
            <a:pPr lvl="1"/>
            <a:r>
              <a:rPr lang="en-US" dirty="0" smtClean="0"/>
              <a:t>Moving </a:t>
            </a:r>
            <a:r>
              <a:rPr lang="en-US" dirty="0"/>
              <a:t>only when </a:t>
            </a:r>
            <a:r>
              <a:rPr lang="en-US" dirty="0">
                <a:solidFill>
                  <a:srgbClr val="FFFF00"/>
                </a:solidFill>
              </a:rPr>
              <a:t>speaking</a:t>
            </a:r>
            <a:r>
              <a:rPr lang="en-US" dirty="0"/>
              <a:t> does not mean that the actor should only move while actually saying the line.  Moving </a:t>
            </a:r>
            <a:r>
              <a:rPr lang="en-US" dirty="0">
                <a:solidFill>
                  <a:srgbClr val="FFFF00"/>
                </a:solidFill>
              </a:rPr>
              <a:t>before</a:t>
            </a:r>
            <a:r>
              <a:rPr lang="en-US" dirty="0"/>
              <a:t> or </a:t>
            </a:r>
            <a:r>
              <a:rPr lang="en-US" dirty="0">
                <a:solidFill>
                  <a:srgbClr val="FFFF00"/>
                </a:solidFill>
              </a:rPr>
              <a:t>after</a:t>
            </a:r>
            <a:r>
              <a:rPr lang="en-US" dirty="0"/>
              <a:t> a line can bring about very effective, yet very different results from movement that is strictly “on” on the line. </a:t>
            </a:r>
            <a:endParaRPr lang="en-US" sz="2400" dirty="0"/>
          </a:p>
        </p:txBody>
      </p:sp>
      <p:sp>
        <p:nvSpPr>
          <p:cNvPr id="7" name="Rectangle 6"/>
          <p:cNvSpPr/>
          <p:nvPr/>
        </p:nvSpPr>
        <p:spPr>
          <a:xfrm>
            <a:off x="1123950" y="5015894"/>
            <a:ext cx="6438900" cy="1323439"/>
          </a:xfrm>
          <a:prstGeom prst="rect">
            <a:avLst/>
          </a:prstGeom>
        </p:spPr>
        <p:txBody>
          <a:bodyPr wrap="square">
            <a:spAutoFit/>
          </a:bodyPr>
          <a:lstStyle/>
          <a:p>
            <a:pPr marL="1200150" lvl="2" indent="-285750">
              <a:buFont typeface="Arial" panose="020B0604020202020204" pitchFamily="34" charset="0"/>
              <a:buChar char="•"/>
            </a:pPr>
            <a:r>
              <a:rPr lang="en-US" sz="1600" dirty="0"/>
              <a:t>Movement before the line usually emphasizes the </a:t>
            </a:r>
            <a:r>
              <a:rPr lang="en-US" sz="1600" dirty="0">
                <a:solidFill>
                  <a:srgbClr val="FFFF00"/>
                </a:solidFill>
              </a:rPr>
              <a:t>line</a:t>
            </a:r>
            <a:r>
              <a:rPr lang="en-US" sz="1600" dirty="0"/>
              <a:t>, as long as the actor stands still to deliver the line. This technique can really bring attention to that actor and add </a:t>
            </a:r>
            <a:r>
              <a:rPr lang="en-US" sz="1600" dirty="0">
                <a:solidFill>
                  <a:srgbClr val="FFFF00"/>
                </a:solidFill>
              </a:rPr>
              <a:t>intensity</a:t>
            </a:r>
            <a:r>
              <a:rPr lang="en-US" sz="1600" dirty="0"/>
              <a:t> to that line.   The movement becomes a </a:t>
            </a:r>
            <a:r>
              <a:rPr lang="en-US" sz="1600" dirty="0">
                <a:solidFill>
                  <a:srgbClr val="FFFF00"/>
                </a:solidFill>
              </a:rPr>
              <a:t>dramatic</a:t>
            </a:r>
            <a:r>
              <a:rPr lang="en-US" sz="1600" dirty="0"/>
              <a:t> set-up to the line.   </a:t>
            </a:r>
            <a:endParaRPr lang="en-US" sz="2000" dirty="0"/>
          </a:p>
        </p:txBody>
      </p:sp>
    </p:spTree>
    <p:extLst>
      <p:ext uri="{BB962C8B-B14F-4D97-AF65-F5344CB8AC3E}">
        <p14:creationId xmlns:p14="http://schemas.microsoft.com/office/powerpoint/2010/main" val="8756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1219200"/>
            <a:ext cx="6781800" cy="707886"/>
          </a:xfrm>
          <a:prstGeom prst="rect">
            <a:avLst/>
          </a:prstGeom>
        </p:spPr>
        <p:txBody>
          <a:bodyPr wrap="square">
            <a:spAutoFit/>
          </a:bodyPr>
          <a:lstStyle/>
          <a:p>
            <a:pPr lvl="2"/>
            <a:r>
              <a:rPr lang="en-US" sz="2000" dirty="0"/>
              <a:t>Movement after the line will bring attention to the </a:t>
            </a:r>
            <a:r>
              <a:rPr lang="en-US" sz="2000" dirty="0">
                <a:solidFill>
                  <a:srgbClr val="FFFF00"/>
                </a:solidFill>
              </a:rPr>
              <a:t>movement</a:t>
            </a:r>
            <a:r>
              <a:rPr lang="en-US" sz="2000" dirty="0"/>
              <a:t>. </a:t>
            </a:r>
            <a:endParaRPr lang="en-US" sz="2800" dirty="0"/>
          </a:p>
        </p:txBody>
      </p:sp>
      <p:sp>
        <p:nvSpPr>
          <p:cNvPr id="3" name="TextBox 2"/>
          <p:cNvSpPr txBox="1"/>
          <p:nvPr/>
        </p:nvSpPr>
        <p:spPr>
          <a:xfrm>
            <a:off x="685800" y="533400"/>
            <a:ext cx="5486400" cy="461665"/>
          </a:xfrm>
          <a:prstGeom prst="rect">
            <a:avLst/>
          </a:prstGeom>
          <a:noFill/>
        </p:spPr>
        <p:txBody>
          <a:bodyPr wrap="square" rtlCol="0">
            <a:spAutoFit/>
          </a:bodyPr>
          <a:lstStyle/>
          <a:p>
            <a:r>
              <a:rPr lang="en-US" sz="2400" dirty="0" smtClean="0"/>
              <a:t>More about movement…</a:t>
            </a:r>
            <a:endParaRPr lang="en-US" sz="2400" dirty="0"/>
          </a:p>
        </p:txBody>
      </p:sp>
      <p:sp>
        <p:nvSpPr>
          <p:cNvPr id="4" name="Rectangle 3"/>
          <p:cNvSpPr/>
          <p:nvPr/>
        </p:nvSpPr>
        <p:spPr>
          <a:xfrm>
            <a:off x="1202267" y="2133600"/>
            <a:ext cx="5638800" cy="2031325"/>
          </a:xfrm>
          <a:prstGeom prst="rect">
            <a:avLst/>
          </a:prstGeom>
        </p:spPr>
        <p:txBody>
          <a:bodyPr wrap="square">
            <a:spAutoFit/>
          </a:bodyPr>
          <a:lstStyle/>
          <a:p>
            <a:pPr marL="1657350" lvl="3" indent="-285750">
              <a:buFont typeface="Arial" panose="020B0604020202020204" pitchFamily="34" charset="0"/>
              <a:buChar char="•"/>
            </a:pPr>
            <a:r>
              <a:rPr lang="en-US" dirty="0"/>
              <a:t>This can also provide a </a:t>
            </a:r>
            <a:r>
              <a:rPr lang="en-US" dirty="0">
                <a:solidFill>
                  <a:srgbClr val="FFFF00"/>
                </a:solidFill>
              </a:rPr>
              <a:t>“cap” </a:t>
            </a:r>
            <a:r>
              <a:rPr lang="en-US" dirty="0"/>
              <a:t>or period for the line.  For example, if a character says, “I will no longer discuss this with you,” then moves and sits down, this movement declares the </a:t>
            </a:r>
            <a:r>
              <a:rPr lang="en-US" dirty="0">
                <a:solidFill>
                  <a:srgbClr val="FFFF00"/>
                </a:solidFill>
              </a:rPr>
              <a:t>intention</a:t>
            </a:r>
            <a:r>
              <a:rPr lang="en-US" dirty="0"/>
              <a:t> of the words with the final action.</a:t>
            </a:r>
            <a:endParaRPr lang="en-US" sz="2400" dirty="0"/>
          </a:p>
        </p:txBody>
      </p:sp>
    </p:spTree>
    <p:extLst>
      <p:ext uri="{BB962C8B-B14F-4D97-AF65-F5344CB8AC3E}">
        <p14:creationId xmlns:p14="http://schemas.microsoft.com/office/powerpoint/2010/main" val="136599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73037"/>
            <a:ext cx="6019800" cy="2000548"/>
          </a:xfrm>
          <a:prstGeom prst="rect">
            <a:avLst/>
          </a:prstGeom>
        </p:spPr>
        <p:txBody>
          <a:bodyPr wrap="square">
            <a:spAutoFit/>
          </a:bodyPr>
          <a:lstStyle/>
          <a:p>
            <a:pPr lvl="0"/>
            <a:r>
              <a:rPr lang="en-US" sz="2400" dirty="0"/>
              <a:t>Levels</a:t>
            </a:r>
            <a:r>
              <a:rPr lang="en-US" sz="2000" dirty="0"/>
              <a:t>—refer to the actual </a:t>
            </a:r>
            <a:r>
              <a:rPr lang="en-US" sz="2000" dirty="0">
                <a:solidFill>
                  <a:srgbClr val="FFFF00"/>
                </a:solidFill>
              </a:rPr>
              <a:t>head</a:t>
            </a:r>
            <a:r>
              <a:rPr lang="en-US" sz="2000" dirty="0"/>
              <a:t> level of the actor. By adding platforms, chairs, and couches, and having actors </a:t>
            </a:r>
            <a:r>
              <a:rPr lang="en-US" sz="2000" dirty="0">
                <a:solidFill>
                  <a:srgbClr val="FFFF00"/>
                </a:solidFill>
              </a:rPr>
              <a:t>stand, sit, kneel or lie down</a:t>
            </a:r>
            <a:r>
              <a:rPr lang="en-US" sz="2000" dirty="0"/>
              <a:t>, creates emphasis.  Usually the highest level is the most </a:t>
            </a:r>
            <a:r>
              <a:rPr lang="en-US" sz="2000" dirty="0">
                <a:solidFill>
                  <a:srgbClr val="FFFF00"/>
                </a:solidFill>
              </a:rPr>
              <a:t>emphatic</a:t>
            </a:r>
            <a:r>
              <a:rPr lang="en-US" sz="2000" dirty="0"/>
              <a:t>, but a level change is </a:t>
            </a:r>
            <a:r>
              <a:rPr lang="en-US" sz="2000" u="sng" dirty="0"/>
              <a:t>always </a:t>
            </a:r>
            <a:r>
              <a:rPr lang="en-US" sz="2000" dirty="0"/>
              <a:t>emphatic.  </a:t>
            </a:r>
            <a:r>
              <a:rPr lang="en-US" sz="2000" b="1" dirty="0"/>
              <a:t>See overhead</a:t>
            </a:r>
            <a:endParaRPr lang="en-US" sz="2000" dirty="0"/>
          </a:p>
        </p:txBody>
      </p:sp>
      <p:sp>
        <p:nvSpPr>
          <p:cNvPr id="3" name="Rectangle 2"/>
          <p:cNvSpPr/>
          <p:nvPr/>
        </p:nvSpPr>
        <p:spPr>
          <a:xfrm>
            <a:off x="533400" y="2546741"/>
            <a:ext cx="5867400" cy="1692771"/>
          </a:xfrm>
          <a:prstGeom prst="rect">
            <a:avLst/>
          </a:prstGeom>
        </p:spPr>
        <p:txBody>
          <a:bodyPr wrap="square">
            <a:spAutoFit/>
          </a:bodyPr>
          <a:lstStyle/>
          <a:p>
            <a:pPr lvl="0"/>
            <a:r>
              <a:rPr lang="en-US" sz="2400" dirty="0"/>
              <a:t>Planes</a:t>
            </a:r>
            <a:r>
              <a:rPr lang="en-US" sz="2000" dirty="0"/>
              <a:t>—Using all </a:t>
            </a:r>
            <a:r>
              <a:rPr lang="en-US" sz="2000" dirty="0">
                <a:solidFill>
                  <a:srgbClr val="FFFF00"/>
                </a:solidFill>
              </a:rPr>
              <a:t>vertical</a:t>
            </a:r>
            <a:r>
              <a:rPr lang="en-US" sz="2000" dirty="0"/>
              <a:t> areas of the stage; i.e., upstage, mid stage and </a:t>
            </a:r>
            <a:r>
              <a:rPr lang="en-US" sz="2000" dirty="0">
                <a:solidFill>
                  <a:srgbClr val="FFFF00"/>
                </a:solidFill>
              </a:rPr>
              <a:t>downstage</a:t>
            </a:r>
            <a:r>
              <a:rPr lang="en-US" sz="2000" dirty="0"/>
              <a:t>, in order to show emphasis.  Usually the actor furthest downstage has the emphasis, with the exception of body and eye focus. </a:t>
            </a:r>
          </a:p>
        </p:txBody>
      </p:sp>
      <p:sp>
        <p:nvSpPr>
          <p:cNvPr id="4" name="Rectangle 3"/>
          <p:cNvSpPr/>
          <p:nvPr/>
        </p:nvSpPr>
        <p:spPr>
          <a:xfrm>
            <a:off x="558800" y="4273379"/>
            <a:ext cx="6324600" cy="1384995"/>
          </a:xfrm>
          <a:prstGeom prst="rect">
            <a:avLst/>
          </a:prstGeom>
        </p:spPr>
        <p:txBody>
          <a:bodyPr wrap="square">
            <a:spAutoFit/>
          </a:bodyPr>
          <a:lstStyle/>
          <a:p>
            <a:pPr lvl="0"/>
            <a:r>
              <a:rPr lang="en-US" sz="2400" dirty="0"/>
              <a:t>Eye  Focus</a:t>
            </a:r>
            <a:r>
              <a:rPr lang="en-US" sz="2000" dirty="0"/>
              <a:t>—Who is looking at </a:t>
            </a:r>
            <a:r>
              <a:rPr lang="en-US" sz="2000" dirty="0">
                <a:solidFill>
                  <a:srgbClr val="FFFF00"/>
                </a:solidFill>
              </a:rPr>
              <a:t>whom</a:t>
            </a:r>
            <a:r>
              <a:rPr lang="en-US" sz="2000" dirty="0"/>
              <a:t> is </a:t>
            </a:r>
            <a:r>
              <a:rPr lang="en-US" sz="2000" u="sng" dirty="0"/>
              <a:t>alway</a:t>
            </a:r>
            <a:r>
              <a:rPr lang="en-US" sz="2000" dirty="0"/>
              <a:t>s emphatic.  Usually when one is speaking, the other silent character is giving one’s eye focus to the </a:t>
            </a:r>
            <a:r>
              <a:rPr lang="en-US" sz="2000" dirty="0">
                <a:solidFill>
                  <a:srgbClr val="FFFF00"/>
                </a:solidFill>
              </a:rPr>
              <a:t>speaker</a:t>
            </a:r>
            <a:r>
              <a:rPr lang="en-US" sz="2000" dirty="0"/>
              <a:t>.  </a:t>
            </a:r>
          </a:p>
        </p:txBody>
      </p:sp>
      <p:sp>
        <p:nvSpPr>
          <p:cNvPr id="5" name="Rectangle 4"/>
          <p:cNvSpPr/>
          <p:nvPr/>
        </p:nvSpPr>
        <p:spPr>
          <a:xfrm>
            <a:off x="609600" y="5658374"/>
            <a:ext cx="5791200" cy="769441"/>
          </a:xfrm>
          <a:prstGeom prst="rect">
            <a:avLst/>
          </a:prstGeom>
        </p:spPr>
        <p:txBody>
          <a:bodyPr wrap="square">
            <a:spAutoFit/>
          </a:bodyPr>
          <a:lstStyle/>
          <a:p>
            <a:pPr lvl="0"/>
            <a:r>
              <a:rPr lang="en-US" sz="2400" dirty="0"/>
              <a:t>Body Focus</a:t>
            </a:r>
            <a:r>
              <a:rPr lang="en-US" sz="2000" dirty="0"/>
              <a:t>—Shifting one’s body to angle towards an object or another character</a:t>
            </a:r>
          </a:p>
        </p:txBody>
      </p:sp>
    </p:spTree>
    <p:extLst>
      <p:ext uri="{BB962C8B-B14F-4D97-AF65-F5344CB8AC3E}">
        <p14:creationId xmlns:p14="http://schemas.microsoft.com/office/powerpoint/2010/main" val="272074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143000"/>
            <a:ext cx="7696200" cy="2585323"/>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Now, let’s look at and discuss the following four pictures.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 name="TextBox 1"/>
          <p:cNvSpPr txBox="1"/>
          <p:nvPr/>
        </p:nvSpPr>
        <p:spPr>
          <a:xfrm>
            <a:off x="2819400" y="4572000"/>
            <a:ext cx="3048000" cy="369332"/>
          </a:xfrm>
          <a:prstGeom prst="rect">
            <a:avLst/>
          </a:prstGeom>
          <a:noFill/>
        </p:spPr>
        <p:txBody>
          <a:bodyPr wrap="square" rtlCol="0">
            <a:spAutoFit/>
          </a:bodyPr>
          <a:lstStyle/>
          <a:p>
            <a:r>
              <a:rPr lang="en-US" dirty="0" smtClean="0"/>
              <a:t>PICTURE ONE</a:t>
            </a:r>
            <a:endParaRPr lang="en-US" dirty="0"/>
          </a:p>
        </p:txBody>
      </p:sp>
    </p:spTree>
    <p:extLst>
      <p:ext uri="{BB962C8B-B14F-4D97-AF65-F5344CB8AC3E}">
        <p14:creationId xmlns:p14="http://schemas.microsoft.com/office/powerpoint/2010/main" val="424188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457200"/>
            <a:ext cx="5029200" cy="830997"/>
          </a:xfrm>
          <a:prstGeom prst="rect">
            <a:avLst/>
          </a:prstGeom>
        </p:spPr>
        <p:txBody>
          <a:bodyPr wrap="square">
            <a:spAutoFit/>
          </a:bodyPr>
          <a:lstStyle/>
          <a:p>
            <a:r>
              <a:rPr lang="en-US" sz="2400" dirty="0">
                <a:solidFill>
                  <a:schemeClr val="bg1"/>
                </a:solidFill>
              </a:rPr>
              <a:t>Who has the focus in this picture A?  WHY? </a:t>
            </a:r>
          </a:p>
        </p:txBody>
      </p:sp>
      <p:sp>
        <p:nvSpPr>
          <p:cNvPr id="4" name="Rectangle 3"/>
          <p:cNvSpPr/>
          <p:nvPr/>
        </p:nvSpPr>
        <p:spPr>
          <a:xfrm>
            <a:off x="1981200" y="934254"/>
            <a:ext cx="5410200" cy="707886"/>
          </a:xfrm>
          <a:prstGeom prst="rect">
            <a:avLst/>
          </a:prstGeom>
        </p:spPr>
        <p:txBody>
          <a:bodyPr wrap="square">
            <a:spAutoFit/>
          </a:bodyPr>
          <a:lstStyle/>
          <a:p>
            <a:r>
              <a:rPr lang="en-US" dirty="0"/>
              <a:t> </a:t>
            </a:r>
            <a:r>
              <a:rPr lang="en-US" sz="2000" b="1" dirty="0" smtClean="0">
                <a:solidFill>
                  <a:srgbClr val="C00000"/>
                </a:solidFill>
              </a:rPr>
              <a:t>The man because the woman is giving her eye and body focus to him</a:t>
            </a:r>
            <a:r>
              <a:rPr lang="en-US" sz="2000" dirty="0" smtClean="0">
                <a:solidFill>
                  <a:srgbClr val="C00000"/>
                </a:solidFill>
              </a:rPr>
              <a:t>. </a:t>
            </a:r>
            <a:endParaRPr lang="en-US" sz="2000" dirty="0">
              <a:solidFill>
                <a:srgbClr val="C00000"/>
              </a:solidFill>
            </a:endParaRPr>
          </a:p>
        </p:txBody>
      </p:sp>
      <p:sp>
        <p:nvSpPr>
          <p:cNvPr id="5" name="Rectangle 4"/>
          <p:cNvSpPr/>
          <p:nvPr/>
        </p:nvSpPr>
        <p:spPr>
          <a:xfrm>
            <a:off x="305036" y="1872972"/>
            <a:ext cx="928815" cy="461665"/>
          </a:xfrm>
          <a:prstGeom prst="rect">
            <a:avLst/>
          </a:prstGeom>
        </p:spPr>
        <p:txBody>
          <a:bodyPr wrap="square">
            <a:spAutoFit/>
          </a:bodyPr>
          <a:lstStyle/>
          <a:p>
            <a:r>
              <a:rPr lang="en-US" sz="2400" dirty="0">
                <a:solidFill>
                  <a:schemeClr val="bg1"/>
                </a:solidFill>
              </a:rPr>
              <a:t>B? </a:t>
            </a:r>
          </a:p>
        </p:txBody>
      </p:sp>
      <p:sp>
        <p:nvSpPr>
          <p:cNvPr id="6" name="Rectangle 5"/>
          <p:cNvSpPr/>
          <p:nvPr/>
        </p:nvSpPr>
        <p:spPr>
          <a:xfrm>
            <a:off x="1981200" y="1872972"/>
            <a:ext cx="5105400" cy="707886"/>
          </a:xfrm>
          <a:prstGeom prst="rect">
            <a:avLst/>
          </a:prstGeom>
        </p:spPr>
        <p:txBody>
          <a:bodyPr wrap="square">
            <a:spAutoFit/>
          </a:bodyPr>
          <a:lstStyle/>
          <a:p>
            <a:r>
              <a:rPr lang="en-US" sz="2000" b="1" dirty="0">
                <a:solidFill>
                  <a:srgbClr val="C00000"/>
                </a:solidFill>
              </a:rPr>
              <a:t>The man, because the woman is looking at him</a:t>
            </a:r>
            <a:r>
              <a:rPr lang="en-US" sz="2000" dirty="0">
                <a:solidFill>
                  <a:srgbClr val="C00000"/>
                </a:solidFill>
              </a:rPr>
              <a:t>. </a:t>
            </a:r>
          </a:p>
        </p:txBody>
      </p:sp>
      <p:sp>
        <p:nvSpPr>
          <p:cNvPr id="7" name="Rectangle 6"/>
          <p:cNvSpPr/>
          <p:nvPr/>
        </p:nvSpPr>
        <p:spPr>
          <a:xfrm>
            <a:off x="228600" y="2817167"/>
            <a:ext cx="711436" cy="461665"/>
          </a:xfrm>
          <a:prstGeom prst="rect">
            <a:avLst/>
          </a:prstGeom>
        </p:spPr>
        <p:txBody>
          <a:bodyPr wrap="square">
            <a:spAutoFit/>
          </a:bodyPr>
          <a:lstStyle/>
          <a:p>
            <a:r>
              <a:rPr lang="en-US" sz="2400" dirty="0">
                <a:solidFill>
                  <a:schemeClr val="bg1"/>
                </a:solidFill>
              </a:rPr>
              <a:t>C? </a:t>
            </a:r>
          </a:p>
        </p:txBody>
      </p:sp>
      <p:sp>
        <p:nvSpPr>
          <p:cNvPr id="8" name="Rectangle 7"/>
          <p:cNvSpPr/>
          <p:nvPr/>
        </p:nvSpPr>
        <p:spPr>
          <a:xfrm>
            <a:off x="1981200" y="2771000"/>
            <a:ext cx="4876800" cy="707886"/>
          </a:xfrm>
          <a:prstGeom prst="rect">
            <a:avLst/>
          </a:prstGeom>
        </p:spPr>
        <p:txBody>
          <a:bodyPr wrap="square">
            <a:spAutoFit/>
          </a:bodyPr>
          <a:lstStyle/>
          <a:p>
            <a:r>
              <a:rPr lang="en-US" sz="2000" b="1" dirty="0" smtClean="0">
                <a:solidFill>
                  <a:srgbClr val="C00000"/>
                </a:solidFill>
              </a:rPr>
              <a:t>The woman because she is further downstage.</a:t>
            </a:r>
            <a:endParaRPr lang="en-US" sz="2000" b="1" dirty="0">
              <a:solidFill>
                <a:srgbClr val="C00000"/>
              </a:solidFill>
            </a:endParaRPr>
          </a:p>
        </p:txBody>
      </p:sp>
      <p:sp>
        <p:nvSpPr>
          <p:cNvPr id="2" name="TextBox 1"/>
          <p:cNvSpPr txBox="1"/>
          <p:nvPr/>
        </p:nvSpPr>
        <p:spPr>
          <a:xfrm>
            <a:off x="316759" y="4048089"/>
            <a:ext cx="1015882" cy="461665"/>
          </a:xfrm>
          <a:prstGeom prst="rect">
            <a:avLst/>
          </a:prstGeom>
          <a:noFill/>
        </p:spPr>
        <p:txBody>
          <a:bodyPr wrap="square" rtlCol="0">
            <a:spAutoFit/>
          </a:bodyPr>
          <a:lstStyle/>
          <a:p>
            <a:r>
              <a:rPr lang="en-US" sz="2400" dirty="0" smtClean="0">
                <a:solidFill>
                  <a:schemeClr val="bg1"/>
                </a:solidFill>
              </a:rPr>
              <a:t>D?</a:t>
            </a:r>
            <a:endParaRPr lang="en-US" sz="2400" dirty="0">
              <a:solidFill>
                <a:schemeClr val="bg1"/>
              </a:solidFill>
            </a:endParaRPr>
          </a:p>
        </p:txBody>
      </p:sp>
      <p:sp>
        <p:nvSpPr>
          <p:cNvPr id="10" name="TextBox 9"/>
          <p:cNvSpPr txBox="1"/>
          <p:nvPr/>
        </p:nvSpPr>
        <p:spPr>
          <a:xfrm>
            <a:off x="1981200" y="4114800"/>
            <a:ext cx="3162300" cy="1015663"/>
          </a:xfrm>
          <a:prstGeom prst="rect">
            <a:avLst/>
          </a:prstGeom>
          <a:noFill/>
        </p:spPr>
        <p:txBody>
          <a:bodyPr wrap="square" rtlCol="0">
            <a:spAutoFit/>
          </a:bodyPr>
          <a:lstStyle/>
          <a:p>
            <a:r>
              <a:rPr lang="en-US" sz="2000" b="1" dirty="0" smtClean="0">
                <a:solidFill>
                  <a:srgbClr val="C00000"/>
                </a:solidFill>
              </a:rPr>
              <a:t>The women because he is giving both his eye and body focus to her.</a:t>
            </a:r>
            <a:endParaRPr lang="en-US" sz="2000" b="1" dirty="0">
              <a:solidFill>
                <a:srgbClr val="C00000"/>
              </a:solidFill>
            </a:endParaRPr>
          </a:p>
        </p:txBody>
      </p:sp>
    </p:spTree>
    <p:extLst>
      <p:ext uri="{BB962C8B-B14F-4D97-AF65-F5344CB8AC3E}">
        <p14:creationId xmlns:p14="http://schemas.microsoft.com/office/powerpoint/2010/main" val="323575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2"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342</TotalTime>
  <Words>1947</Words>
  <Application>Microsoft Office PowerPoint</Application>
  <PresentationFormat>On-screen Show (4:3)</PresentationFormat>
  <Paragraphs>162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Elemental</vt:lpstr>
      <vt:lpstr>PowerPoint Presentation</vt:lpstr>
      <vt:lpstr>PowerPoint Presentation</vt:lpstr>
      <vt:lpstr>Remember these blocking positions?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Ensemble Theatre Staging Techniques</dc:title>
  <dc:creator>.</dc:creator>
  <cp:lastModifiedBy>.</cp:lastModifiedBy>
  <cp:revision>29</cp:revision>
  <dcterms:created xsi:type="dcterms:W3CDTF">2013-09-19T19:00:52Z</dcterms:created>
  <dcterms:modified xsi:type="dcterms:W3CDTF">2013-09-26T16:10:57Z</dcterms:modified>
</cp:coreProperties>
</file>